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sldIdLst>
    <p:sldId id="309" r:id="rId2"/>
    <p:sldId id="292" r:id="rId3"/>
    <p:sldId id="314" r:id="rId4"/>
    <p:sldId id="294" r:id="rId5"/>
    <p:sldId id="299" r:id="rId6"/>
    <p:sldId id="297" r:id="rId7"/>
    <p:sldId id="311" r:id="rId8"/>
    <p:sldId id="300" r:id="rId9"/>
    <p:sldId id="305" r:id="rId10"/>
    <p:sldId id="295" r:id="rId11"/>
    <p:sldId id="312" r:id="rId12"/>
    <p:sldId id="296" r:id="rId13"/>
    <p:sldId id="302" r:id="rId14"/>
    <p:sldId id="301" r:id="rId15"/>
    <p:sldId id="303" r:id="rId16"/>
    <p:sldId id="319" r:id="rId17"/>
    <p:sldId id="315" r:id="rId18"/>
    <p:sldId id="304" r:id="rId19"/>
    <p:sldId id="316" r:id="rId20"/>
    <p:sldId id="317" r:id="rId21"/>
    <p:sldId id="318" r:id="rId22"/>
    <p:sldId id="313" r:id="rId23"/>
  </p:sldIdLst>
  <p:sldSz cx="24382413" cy="13716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72F2682E-1A78-CE34-FFFE-5C732BF81C94}" name="Yipei WEI" initials="YW" userId="f9dbe4010c2efda0" providerId="Windows Live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A70E3"/>
    <a:srgbClr val="153B7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0478"/>
    <p:restoredTop sz="96405"/>
  </p:normalViewPr>
  <p:slideViewPr>
    <p:cSldViewPr snapToGrid="0" snapToObjects="1">
      <p:cViewPr varScale="1">
        <p:scale>
          <a:sx n="58" d="100"/>
          <a:sy n="58" d="100"/>
        </p:scale>
        <p:origin x="288" y="4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microsoft.com/office/2018/10/relationships/authors" Target="author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eg>
</file>

<file path=ppt/media/image2.pn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047802" y="2244726"/>
            <a:ext cx="18286810" cy="4775200"/>
          </a:xfrm>
        </p:spPr>
        <p:txBody>
          <a:bodyPr anchor="b"/>
          <a:lstStyle>
            <a:lvl1pPr algn="ctr">
              <a:defRPr sz="11999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047802" y="7204076"/>
            <a:ext cx="18286810" cy="3311524"/>
          </a:xfrm>
        </p:spPr>
        <p:txBody>
          <a:bodyPr/>
          <a:lstStyle>
            <a:lvl1pPr marL="0" indent="0" algn="ctr">
              <a:buNone/>
              <a:defRPr sz="4800"/>
            </a:lvl1pPr>
            <a:lvl2pPr marL="914354" indent="0" algn="ctr">
              <a:buNone/>
              <a:defRPr sz="4000"/>
            </a:lvl2pPr>
            <a:lvl3pPr marL="1828709" indent="0" algn="ctr">
              <a:buNone/>
              <a:defRPr sz="3600"/>
            </a:lvl3pPr>
            <a:lvl4pPr marL="2743063" indent="0" algn="ctr">
              <a:buNone/>
              <a:defRPr sz="3200"/>
            </a:lvl4pPr>
            <a:lvl5pPr marL="3657417" indent="0" algn="ctr">
              <a:buNone/>
              <a:defRPr sz="3200"/>
            </a:lvl5pPr>
            <a:lvl6pPr marL="4571771" indent="0" algn="ctr">
              <a:buNone/>
              <a:defRPr sz="3200"/>
            </a:lvl6pPr>
            <a:lvl7pPr marL="5486126" indent="0" algn="ctr">
              <a:buNone/>
              <a:defRPr sz="3200"/>
            </a:lvl7pPr>
            <a:lvl8pPr marL="6400480" indent="0" algn="ctr">
              <a:buNone/>
              <a:defRPr sz="3200"/>
            </a:lvl8pPr>
            <a:lvl9pPr marL="7314834" indent="0" algn="ctr">
              <a:buNone/>
              <a:defRPr sz="3200"/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13FC20-6865-C146-9BA5-50489551AA7B}" type="datetimeFigureOut">
              <a:rPr kumimoji="1" lang="zh-CN" altLang="en-US" smtClean="0"/>
              <a:t>2024/5/7</a:t>
            </a:fld>
            <a:endParaRPr kumimoji="1"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512E3B-EE38-7543-B607-5D92E90EB115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89345709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13FC20-6865-C146-9BA5-50489551AA7B}" type="datetimeFigureOut">
              <a:rPr kumimoji="1" lang="zh-CN" altLang="en-US" smtClean="0"/>
              <a:t>2024/5/7</a:t>
            </a:fld>
            <a:endParaRPr kumimoji="1"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512E3B-EE38-7543-B607-5D92E90EB115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0441047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7448664" y="730250"/>
            <a:ext cx="5257458" cy="11623676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676291" y="730250"/>
            <a:ext cx="15467593" cy="11623676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13FC20-6865-C146-9BA5-50489551AA7B}" type="datetimeFigureOut">
              <a:rPr kumimoji="1" lang="zh-CN" altLang="en-US" smtClean="0"/>
              <a:t>2024/5/7</a:t>
            </a:fld>
            <a:endParaRPr kumimoji="1"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512E3B-EE38-7543-B607-5D92E90EB115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5582976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13FC20-6865-C146-9BA5-50489551AA7B}" type="datetimeFigureOut">
              <a:rPr kumimoji="1" lang="zh-CN" altLang="en-US" smtClean="0"/>
              <a:t>2024/5/7</a:t>
            </a:fld>
            <a:endParaRPr kumimoji="1"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512E3B-EE38-7543-B607-5D92E90EB115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01727654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63592" y="3419477"/>
            <a:ext cx="21029831" cy="5705474"/>
          </a:xfrm>
        </p:spPr>
        <p:txBody>
          <a:bodyPr anchor="b"/>
          <a:lstStyle>
            <a:lvl1pPr>
              <a:defRPr sz="11999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63592" y="9178927"/>
            <a:ext cx="21029831" cy="3000374"/>
          </a:xfrm>
        </p:spPr>
        <p:txBody>
          <a:bodyPr/>
          <a:lstStyle>
            <a:lvl1pPr marL="0" indent="0">
              <a:buNone/>
              <a:defRPr sz="4800">
                <a:solidFill>
                  <a:schemeClr val="tx1">
                    <a:tint val="75000"/>
                  </a:schemeClr>
                </a:solidFill>
              </a:defRPr>
            </a:lvl1pPr>
            <a:lvl2pPr marL="914354" indent="0">
              <a:buNone/>
              <a:defRPr sz="4000">
                <a:solidFill>
                  <a:schemeClr val="tx1">
                    <a:tint val="75000"/>
                  </a:schemeClr>
                </a:solidFill>
              </a:defRPr>
            </a:lvl2pPr>
            <a:lvl3pPr marL="1828709" indent="0">
              <a:buNone/>
              <a:defRPr sz="3600">
                <a:solidFill>
                  <a:schemeClr val="tx1">
                    <a:tint val="75000"/>
                  </a:schemeClr>
                </a:solidFill>
              </a:defRPr>
            </a:lvl3pPr>
            <a:lvl4pPr marL="2743063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4pPr>
            <a:lvl5pPr marL="3657417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5pPr>
            <a:lvl6pPr marL="4571771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6pPr>
            <a:lvl7pPr marL="5486126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7pPr>
            <a:lvl8pPr marL="6400480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8pPr>
            <a:lvl9pPr marL="7314834" indent="0">
              <a:buNone/>
              <a:defRPr sz="3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13FC20-6865-C146-9BA5-50489551AA7B}" type="datetimeFigureOut">
              <a:rPr kumimoji="1" lang="zh-CN" altLang="en-US" smtClean="0"/>
              <a:t>2024/5/7</a:t>
            </a:fld>
            <a:endParaRPr kumimoji="1"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512E3B-EE38-7543-B607-5D92E90EB115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32901065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676291" y="3651250"/>
            <a:ext cx="10362526" cy="8702676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343596" y="3651250"/>
            <a:ext cx="10362526" cy="8702676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13FC20-6865-C146-9BA5-50489551AA7B}" type="datetimeFigureOut">
              <a:rPr kumimoji="1" lang="zh-CN" altLang="en-US" smtClean="0"/>
              <a:t>2024/5/7</a:t>
            </a:fld>
            <a:endParaRPr kumimoji="1"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512E3B-EE38-7543-B607-5D92E90EB115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56817286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79467" y="730251"/>
            <a:ext cx="21029831" cy="2651126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79467" y="3362326"/>
            <a:ext cx="10314903" cy="1647824"/>
          </a:xfrm>
        </p:spPr>
        <p:txBody>
          <a:bodyPr anchor="b"/>
          <a:lstStyle>
            <a:lvl1pPr marL="0" indent="0">
              <a:buNone/>
              <a:defRPr sz="4800" b="1"/>
            </a:lvl1pPr>
            <a:lvl2pPr marL="914354" indent="0">
              <a:buNone/>
              <a:defRPr sz="4000" b="1"/>
            </a:lvl2pPr>
            <a:lvl3pPr marL="1828709" indent="0">
              <a:buNone/>
              <a:defRPr sz="3600" b="1"/>
            </a:lvl3pPr>
            <a:lvl4pPr marL="2743063" indent="0">
              <a:buNone/>
              <a:defRPr sz="3200" b="1"/>
            </a:lvl4pPr>
            <a:lvl5pPr marL="3657417" indent="0">
              <a:buNone/>
              <a:defRPr sz="3200" b="1"/>
            </a:lvl5pPr>
            <a:lvl6pPr marL="4571771" indent="0">
              <a:buNone/>
              <a:defRPr sz="3200" b="1"/>
            </a:lvl6pPr>
            <a:lvl7pPr marL="5486126" indent="0">
              <a:buNone/>
              <a:defRPr sz="3200" b="1"/>
            </a:lvl7pPr>
            <a:lvl8pPr marL="6400480" indent="0">
              <a:buNone/>
              <a:defRPr sz="3200" b="1"/>
            </a:lvl8pPr>
            <a:lvl9pPr marL="7314834" indent="0">
              <a:buNone/>
              <a:defRPr sz="32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679467" y="5010150"/>
            <a:ext cx="10314903" cy="7369176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2343597" y="3362326"/>
            <a:ext cx="10365701" cy="1647824"/>
          </a:xfrm>
        </p:spPr>
        <p:txBody>
          <a:bodyPr anchor="b"/>
          <a:lstStyle>
            <a:lvl1pPr marL="0" indent="0">
              <a:buNone/>
              <a:defRPr sz="4800" b="1"/>
            </a:lvl1pPr>
            <a:lvl2pPr marL="914354" indent="0">
              <a:buNone/>
              <a:defRPr sz="4000" b="1"/>
            </a:lvl2pPr>
            <a:lvl3pPr marL="1828709" indent="0">
              <a:buNone/>
              <a:defRPr sz="3600" b="1"/>
            </a:lvl3pPr>
            <a:lvl4pPr marL="2743063" indent="0">
              <a:buNone/>
              <a:defRPr sz="3200" b="1"/>
            </a:lvl4pPr>
            <a:lvl5pPr marL="3657417" indent="0">
              <a:buNone/>
              <a:defRPr sz="3200" b="1"/>
            </a:lvl5pPr>
            <a:lvl6pPr marL="4571771" indent="0">
              <a:buNone/>
              <a:defRPr sz="3200" b="1"/>
            </a:lvl6pPr>
            <a:lvl7pPr marL="5486126" indent="0">
              <a:buNone/>
              <a:defRPr sz="3200" b="1"/>
            </a:lvl7pPr>
            <a:lvl8pPr marL="6400480" indent="0">
              <a:buNone/>
              <a:defRPr sz="3200" b="1"/>
            </a:lvl8pPr>
            <a:lvl9pPr marL="7314834" indent="0">
              <a:buNone/>
              <a:defRPr sz="32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2343597" y="5010150"/>
            <a:ext cx="10365701" cy="7369176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13FC20-6865-C146-9BA5-50489551AA7B}" type="datetimeFigureOut">
              <a:rPr kumimoji="1" lang="zh-CN" altLang="en-US" smtClean="0"/>
              <a:t>2024/5/7</a:t>
            </a:fld>
            <a:endParaRPr kumimoji="1"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512E3B-EE38-7543-B607-5D92E90EB115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48063720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13FC20-6865-C146-9BA5-50489551AA7B}" type="datetimeFigureOut">
              <a:rPr kumimoji="1" lang="zh-CN" altLang="en-US" smtClean="0"/>
              <a:t>2024/5/7</a:t>
            </a:fld>
            <a:endParaRPr kumimoji="1"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512E3B-EE38-7543-B607-5D92E90EB115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94216031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13FC20-6865-C146-9BA5-50489551AA7B}" type="datetimeFigureOut">
              <a:rPr kumimoji="1" lang="zh-CN" altLang="en-US" smtClean="0"/>
              <a:t>2024/5/7</a:t>
            </a:fld>
            <a:endParaRPr kumimoji="1"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512E3B-EE38-7543-B607-5D92E90EB115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58227339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79468" y="914400"/>
            <a:ext cx="7863962" cy="3200400"/>
          </a:xfrm>
        </p:spPr>
        <p:txBody>
          <a:bodyPr anchor="b"/>
          <a:lstStyle>
            <a:lvl1pPr>
              <a:defRPr sz="64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365701" y="1974851"/>
            <a:ext cx="12343597" cy="9747250"/>
          </a:xfrm>
        </p:spPr>
        <p:txBody>
          <a:bodyPr/>
          <a:lstStyle>
            <a:lvl1pPr>
              <a:defRPr sz="6400"/>
            </a:lvl1pPr>
            <a:lvl2pPr>
              <a:defRPr sz="5600"/>
            </a:lvl2pPr>
            <a:lvl3pPr>
              <a:defRPr sz="4800"/>
            </a:lvl3pPr>
            <a:lvl4pPr>
              <a:defRPr sz="4000"/>
            </a:lvl4pPr>
            <a:lvl5pPr>
              <a:defRPr sz="4000"/>
            </a:lvl5pPr>
            <a:lvl6pPr>
              <a:defRPr sz="4000"/>
            </a:lvl6pPr>
            <a:lvl7pPr>
              <a:defRPr sz="4000"/>
            </a:lvl7pPr>
            <a:lvl8pPr>
              <a:defRPr sz="4000"/>
            </a:lvl8pPr>
            <a:lvl9pPr>
              <a:defRPr sz="4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679468" y="4114800"/>
            <a:ext cx="7863962" cy="7623176"/>
          </a:xfrm>
        </p:spPr>
        <p:txBody>
          <a:bodyPr/>
          <a:lstStyle>
            <a:lvl1pPr marL="0" indent="0">
              <a:buNone/>
              <a:defRPr sz="3200"/>
            </a:lvl1pPr>
            <a:lvl2pPr marL="914354" indent="0">
              <a:buNone/>
              <a:defRPr sz="2800"/>
            </a:lvl2pPr>
            <a:lvl3pPr marL="1828709" indent="0">
              <a:buNone/>
              <a:defRPr sz="2400"/>
            </a:lvl3pPr>
            <a:lvl4pPr marL="2743063" indent="0">
              <a:buNone/>
              <a:defRPr sz="2000"/>
            </a:lvl4pPr>
            <a:lvl5pPr marL="3657417" indent="0">
              <a:buNone/>
              <a:defRPr sz="2000"/>
            </a:lvl5pPr>
            <a:lvl6pPr marL="4571771" indent="0">
              <a:buNone/>
              <a:defRPr sz="2000"/>
            </a:lvl6pPr>
            <a:lvl7pPr marL="5486126" indent="0">
              <a:buNone/>
              <a:defRPr sz="2000"/>
            </a:lvl7pPr>
            <a:lvl8pPr marL="6400480" indent="0">
              <a:buNone/>
              <a:defRPr sz="2000"/>
            </a:lvl8pPr>
            <a:lvl9pPr marL="7314834" indent="0">
              <a:buNone/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13FC20-6865-C146-9BA5-50489551AA7B}" type="datetimeFigureOut">
              <a:rPr kumimoji="1" lang="zh-CN" altLang="en-US" smtClean="0"/>
              <a:t>2024/5/7</a:t>
            </a:fld>
            <a:endParaRPr kumimoji="1"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512E3B-EE38-7543-B607-5D92E90EB115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93061084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79468" y="914400"/>
            <a:ext cx="7863962" cy="3200400"/>
          </a:xfrm>
        </p:spPr>
        <p:txBody>
          <a:bodyPr anchor="b"/>
          <a:lstStyle>
            <a:lvl1pPr>
              <a:defRPr sz="64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0365701" y="1974851"/>
            <a:ext cx="12343597" cy="9747250"/>
          </a:xfrm>
        </p:spPr>
        <p:txBody>
          <a:bodyPr anchor="t"/>
          <a:lstStyle>
            <a:lvl1pPr marL="0" indent="0">
              <a:buNone/>
              <a:defRPr sz="6400"/>
            </a:lvl1pPr>
            <a:lvl2pPr marL="914354" indent="0">
              <a:buNone/>
              <a:defRPr sz="5600"/>
            </a:lvl2pPr>
            <a:lvl3pPr marL="1828709" indent="0">
              <a:buNone/>
              <a:defRPr sz="4800"/>
            </a:lvl3pPr>
            <a:lvl4pPr marL="2743063" indent="0">
              <a:buNone/>
              <a:defRPr sz="4000"/>
            </a:lvl4pPr>
            <a:lvl5pPr marL="3657417" indent="0">
              <a:buNone/>
              <a:defRPr sz="4000"/>
            </a:lvl5pPr>
            <a:lvl6pPr marL="4571771" indent="0">
              <a:buNone/>
              <a:defRPr sz="4000"/>
            </a:lvl6pPr>
            <a:lvl7pPr marL="5486126" indent="0">
              <a:buNone/>
              <a:defRPr sz="4000"/>
            </a:lvl7pPr>
            <a:lvl8pPr marL="6400480" indent="0">
              <a:buNone/>
              <a:defRPr sz="4000"/>
            </a:lvl8pPr>
            <a:lvl9pPr marL="7314834" indent="0">
              <a:buNone/>
              <a:defRPr sz="40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679468" y="4114800"/>
            <a:ext cx="7863962" cy="7623176"/>
          </a:xfrm>
        </p:spPr>
        <p:txBody>
          <a:bodyPr/>
          <a:lstStyle>
            <a:lvl1pPr marL="0" indent="0">
              <a:buNone/>
              <a:defRPr sz="3200"/>
            </a:lvl1pPr>
            <a:lvl2pPr marL="914354" indent="0">
              <a:buNone/>
              <a:defRPr sz="2800"/>
            </a:lvl2pPr>
            <a:lvl3pPr marL="1828709" indent="0">
              <a:buNone/>
              <a:defRPr sz="2400"/>
            </a:lvl3pPr>
            <a:lvl4pPr marL="2743063" indent="0">
              <a:buNone/>
              <a:defRPr sz="2000"/>
            </a:lvl4pPr>
            <a:lvl5pPr marL="3657417" indent="0">
              <a:buNone/>
              <a:defRPr sz="2000"/>
            </a:lvl5pPr>
            <a:lvl6pPr marL="4571771" indent="0">
              <a:buNone/>
              <a:defRPr sz="2000"/>
            </a:lvl6pPr>
            <a:lvl7pPr marL="5486126" indent="0">
              <a:buNone/>
              <a:defRPr sz="2000"/>
            </a:lvl7pPr>
            <a:lvl8pPr marL="6400480" indent="0">
              <a:buNone/>
              <a:defRPr sz="2000"/>
            </a:lvl8pPr>
            <a:lvl9pPr marL="7314834" indent="0">
              <a:buNone/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13FC20-6865-C146-9BA5-50489551AA7B}" type="datetimeFigureOut">
              <a:rPr kumimoji="1" lang="zh-CN" altLang="en-US" smtClean="0"/>
              <a:t>2024/5/7</a:t>
            </a:fld>
            <a:endParaRPr kumimoji="1"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512E3B-EE38-7543-B607-5D92E90EB115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3649480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676291" y="730251"/>
            <a:ext cx="21029831" cy="265112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76291" y="3651250"/>
            <a:ext cx="21029831" cy="870267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676291" y="12712701"/>
            <a:ext cx="5486043" cy="7302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E13FC20-6865-C146-9BA5-50489551AA7B}" type="datetimeFigureOut">
              <a:rPr kumimoji="1" lang="zh-CN" altLang="en-US" smtClean="0"/>
              <a:t>2024/5/7</a:t>
            </a:fld>
            <a:endParaRPr kumimoji="1"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076675" y="12712701"/>
            <a:ext cx="8229064" cy="7302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7220079" y="12712701"/>
            <a:ext cx="5486043" cy="7302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4512E3B-EE38-7543-B607-5D92E90EB115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1437556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1828709" rtl="0" eaLnBrk="1" latinLnBrk="0" hangingPunct="1">
        <a:lnSpc>
          <a:spcPct val="90000"/>
        </a:lnSpc>
        <a:spcBef>
          <a:spcPct val="0"/>
        </a:spcBef>
        <a:buNone/>
        <a:defRPr sz="88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57177" indent="-457177" algn="l" defTabSz="1828709" rtl="0" eaLnBrk="1" latinLnBrk="0" hangingPunct="1">
        <a:lnSpc>
          <a:spcPct val="90000"/>
        </a:lnSpc>
        <a:spcBef>
          <a:spcPts val="2000"/>
        </a:spcBef>
        <a:buFont typeface="Arial" panose="020B0604020202020204" pitchFamily="34" charset="0"/>
        <a:buChar char="•"/>
        <a:defRPr sz="5600" kern="1200">
          <a:solidFill>
            <a:schemeClr val="tx1"/>
          </a:solidFill>
          <a:latin typeface="+mn-lt"/>
          <a:ea typeface="+mn-ea"/>
          <a:cs typeface="+mn-cs"/>
        </a:defRPr>
      </a:lvl1pPr>
      <a:lvl2pPr marL="1371531" indent="-457177" algn="l" defTabSz="1828709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4800" kern="1200">
          <a:solidFill>
            <a:schemeClr val="tx1"/>
          </a:solidFill>
          <a:latin typeface="+mn-lt"/>
          <a:ea typeface="+mn-ea"/>
          <a:cs typeface="+mn-cs"/>
        </a:defRPr>
      </a:lvl2pPr>
      <a:lvl3pPr marL="2285886" indent="-457177" algn="l" defTabSz="1828709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4000" kern="1200">
          <a:solidFill>
            <a:schemeClr val="tx1"/>
          </a:solidFill>
          <a:latin typeface="+mn-lt"/>
          <a:ea typeface="+mn-ea"/>
          <a:cs typeface="+mn-cs"/>
        </a:defRPr>
      </a:lvl3pPr>
      <a:lvl4pPr marL="3200240" indent="-457177" algn="l" defTabSz="1828709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4pPr>
      <a:lvl5pPr marL="4114594" indent="-457177" algn="l" defTabSz="1828709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5pPr>
      <a:lvl6pPr marL="5028949" indent="-457177" algn="l" defTabSz="1828709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6pPr>
      <a:lvl7pPr marL="5943303" indent="-457177" algn="l" defTabSz="1828709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7pPr>
      <a:lvl8pPr marL="6857657" indent="-457177" algn="l" defTabSz="1828709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8pPr>
      <a:lvl9pPr marL="7772011" indent="-457177" algn="l" defTabSz="1828709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828709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1pPr>
      <a:lvl2pPr marL="914354" algn="l" defTabSz="1828709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2pPr>
      <a:lvl3pPr marL="1828709" algn="l" defTabSz="1828709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3pPr>
      <a:lvl4pPr marL="2743063" algn="l" defTabSz="1828709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4pPr>
      <a:lvl5pPr marL="3657417" algn="l" defTabSz="1828709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5pPr>
      <a:lvl6pPr marL="4571771" algn="l" defTabSz="1828709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6pPr>
      <a:lvl7pPr marL="5486126" algn="l" defTabSz="1828709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7pPr>
      <a:lvl8pPr marL="6400480" algn="l" defTabSz="1828709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8pPr>
      <a:lvl9pPr marL="7314834" algn="l" defTabSz="1828709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jpe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6C63D75C-6A66-5791-C7AE-A9DC1AFF8994}"/>
              </a:ext>
            </a:extLst>
          </p:cNvPr>
          <p:cNvSpPr txBox="1"/>
          <p:nvPr/>
        </p:nvSpPr>
        <p:spPr>
          <a:xfrm>
            <a:off x="5104606" y="2141034"/>
            <a:ext cx="14173200" cy="71624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200000"/>
              </a:lnSpc>
            </a:pPr>
            <a:endParaRPr kumimoji="1" lang="zh-CN" altLang="en-US" sz="8000" b="1" dirty="0">
              <a:solidFill>
                <a:srgbClr val="2A70E3"/>
              </a:solidFill>
              <a:latin typeface="PingFang SC" panose="020B0400000000000000" pitchFamily="34" charset="-122"/>
              <a:ea typeface="PingFang SC" panose="020B0400000000000000" pitchFamily="34" charset="-122"/>
            </a:endParaRPr>
          </a:p>
          <a:p>
            <a:pPr algn="ctr">
              <a:lnSpc>
                <a:spcPct val="200000"/>
              </a:lnSpc>
            </a:pPr>
            <a:r>
              <a:rPr kumimoji="1" lang="zh-CN" altLang="en-US" sz="8000" b="1" dirty="0">
                <a:solidFill>
                  <a:srgbClr val="2A70E3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社区运营 </a:t>
            </a:r>
            <a:r>
              <a:rPr kumimoji="1" lang="en-US" altLang="zh-CN" sz="8000" b="1" dirty="0">
                <a:solidFill>
                  <a:srgbClr val="2A70E3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- </a:t>
            </a:r>
            <a:r>
              <a:rPr kumimoji="1" lang="zh-CN" altLang="en-US" sz="8000" b="1" dirty="0">
                <a:solidFill>
                  <a:srgbClr val="2A70E3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出海</a:t>
            </a:r>
            <a:r>
              <a:rPr kumimoji="1" lang="en" altLang="zh-CN" sz="8000" b="1" dirty="0">
                <a:solidFill>
                  <a:srgbClr val="2A70E3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Zero Paid Marketing</a:t>
            </a:r>
            <a:r>
              <a:rPr kumimoji="1" lang="zh-CN" altLang="en-US" sz="8000" b="1" dirty="0">
                <a:solidFill>
                  <a:srgbClr val="2A70E3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分享</a:t>
            </a:r>
          </a:p>
        </p:txBody>
      </p:sp>
    </p:spTree>
    <p:extLst>
      <p:ext uri="{BB962C8B-B14F-4D97-AF65-F5344CB8AC3E}">
        <p14:creationId xmlns:p14="http://schemas.microsoft.com/office/powerpoint/2010/main" val="130382045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徽标, 公司名称&#10;&#10;描述已自动生成">
            <a:extLst>
              <a:ext uri="{FF2B5EF4-FFF2-40B4-BE49-F238E27FC236}">
                <a16:creationId xmlns:a16="http://schemas.microsoft.com/office/drawing/2014/main" id="{199D924C-1C10-4CAE-5E84-89A9FBFCFA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431375" y="0"/>
            <a:ext cx="1657350" cy="1282473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BC82AF20-7D2F-AA27-E081-0E764B7BCA18}"/>
              </a:ext>
            </a:extLst>
          </p:cNvPr>
          <p:cNvSpPr txBox="1"/>
          <p:nvPr/>
        </p:nvSpPr>
        <p:spPr>
          <a:xfrm>
            <a:off x="1" y="0"/>
            <a:ext cx="6286500" cy="1701556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200000"/>
              </a:lnSpc>
            </a:pPr>
            <a:r>
              <a:rPr kumimoji="1" lang="en-US" altLang="zh-CN" sz="6000" b="1" dirty="0">
                <a:solidFill>
                  <a:srgbClr val="2A70E3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GitHub Readme</a:t>
            </a:r>
            <a:endParaRPr kumimoji="1" lang="zh-CN" altLang="en-US" sz="6000" b="1" dirty="0">
              <a:solidFill>
                <a:srgbClr val="2A70E3"/>
              </a:solidFill>
              <a:latin typeface="PingFang SC" panose="020B0400000000000000" pitchFamily="34" charset="-122"/>
              <a:ea typeface="PingFang SC" panose="020B0400000000000000" pitchFamily="34" charset="-122"/>
            </a:endParaRPr>
          </a:p>
        </p:txBody>
      </p:sp>
      <p:pic>
        <p:nvPicPr>
          <p:cNvPr id="9" name="图片 8" descr="图形用户界面, 应用程序&#10;&#10;描述已自动生成">
            <a:extLst>
              <a:ext uri="{FF2B5EF4-FFF2-40B4-BE49-F238E27FC236}">
                <a16:creationId xmlns:a16="http://schemas.microsoft.com/office/drawing/2014/main" id="{F3C80A9F-E579-C84A-D87E-F3BCDF30A58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9147" y="2094738"/>
            <a:ext cx="10851307" cy="9526524"/>
          </a:xfrm>
          <a:prstGeom prst="rect">
            <a:avLst/>
          </a:prstGeom>
        </p:spPr>
      </p:pic>
      <p:pic>
        <p:nvPicPr>
          <p:cNvPr id="11" name="图片 10" descr="图形用户界面&#10;&#10;描述已自动生成">
            <a:extLst>
              <a:ext uri="{FF2B5EF4-FFF2-40B4-BE49-F238E27FC236}">
                <a16:creationId xmlns:a16="http://schemas.microsoft.com/office/drawing/2014/main" id="{19899BB4-C1FE-542F-3488-E656FE0C5F3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070454" y="2316412"/>
            <a:ext cx="10422798" cy="95265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538421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>
            <a:extLst>
              <a:ext uri="{FF2B5EF4-FFF2-40B4-BE49-F238E27FC236}">
                <a16:creationId xmlns:a16="http://schemas.microsoft.com/office/drawing/2014/main" id="{BC82AF20-7D2F-AA27-E081-0E764B7BCA18}"/>
              </a:ext>
            </a:extLst>
          </p:cNvPr>
          <p:cNvSpPr txBox="1"/>
          <p:nvPr/>
        </p:nvSpPr>
        <p:spPr>
          <a:xfrm>
            <a:off x="1" y="0"/>
            <a:ext cx="6286500" cy="1701556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200000"/>
              </a:lnSpc>
            </a:pPr>
            <a:r>
              <a:rPr kumimoji="1" lang="en-US" altLang="zh-CN" sz="6000" b="1" dirty="0">
                <a:solidFill>
                  <a:srgbClr val="2A70E3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GitHub Readme</a:t>
            </a:r>
            <a:endParaRPr kumimoji="1" lang="zh-CN" altLang="en-US" sz="6000" b="1" dirty="0">
              <a:solidFill>
                <a:srgbClr val="2A70E3"/>
              </a:solidFill>
              <a:latin typeface="PingFang SC" panose="020B0400000000000000" pitchFamily="34" charset="-122"/>
              <a:ea typeface="PingFang SC" panose="020B0400000000000000" pitchFamily="34" charset="-122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D2F29491-FB47-F0E0-9172-631E500B0C82}"/>
              </a:ext>
            </a:extLst>
          </p:cNvPr>
          <p:cNvSpPr txBox="1"/>
          <p:nvPr/>
        </p:nvSpPr>
        <p:spPr>
          <a:xfrm>
            <a:off x="14109413" y="1112677"/>
            <a:ext cx="10022104" cy="1149064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algn="ctr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kumimoji="1" lang="zh-CN" altLang="en-US" sz="4400" b="1" dirty="0">
                <a:solidFill>
                  <a:srgbClr val="2A70E3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观察近些年目标行业 </a:t>
            </a:r>
            <a:r>
              <a:rPr kumimoji="1" lang="en-US" altLang="zh-CN" sz="4400" b="1" dirty="0">
                <a:solidFill>
                  <a:srgbClr val="2A70E3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&amp;</a:t>
            </a:r>
            <a:r>
              <a:rPr kumimoji="1" lang="zh-CN" altLang="en-US" sz="4400" b="1" dirty="0">
                <a:solidFill>
                  <a:srgbClr val="2A70E3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 赛道知名当红炸子鸡开源</a:t>
            </a:r>
            <a:r>
              <a:rPr kumimoji="1" lang="en-US" altLang="zh-CN" sz="4400" b="1" dirty="0">
                <a:solidFill>
                  <a:srgbClr val="2A70E3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repo</a:t>
            </a:r>
            <a:r>
              <a:rPr kumimoji="1" lang="zh-CN" altLang="en-US" sz="2400" b="1" i="1" u="sng" dirty="0">
                <a:solidFill>
                  <a:srgbClr val="2A70E3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（太经典的也不太能被借鉴，</a:t>
            </a:r>
            <a:r>
              <a:rPr kumimoji="1" lang="en-US" altLang="zh-CN" sz="2400" b="1" i="1" u="sng" dirty="0">
                <a:solidFill>
                  <a:srgbClr val="2A70E3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rust &amp; typescript</a:t>
            </a:r>
            <a:r>
              <a:rPr kumimoji="1" lang="zh-CN" altLang="en-US" sz="2400" b="1" i="1" u="sng" dirty="0">
                <a:solidFill>
                  <a:srgbClr val="2A70E3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都很低调</a:t>
            </a:r>
            <a:endParaRPr kumimoji="1" lang="en-US" altLang="zh-CN" sz="2400" b="1" i="1" u="sng" dirty="0">
              <a:solidFill>
                <a:srgbClr val="2A70E3"/>
              </a:solidFill>
              <a:latin typeface="PingFang SC" panose="020B0400000000000000" pitchFamily="34" charset="-122"/>
              <a:ea typeface="PingFang SC" panose="020B0400000000000000" pitchFamily="34" charset="-122"/>
            </a:endParaRPr>
          </a:p>
          <a:p>
            <a:pPr marL="285750" indent="-285750" algn="ctr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kumimoji="1" lang="zh-CN" altLang="en-US" sz="4400" b="1" dirty="0">
                <a:solidFill>
                  <a:srgbClr val="2A70E3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架构通常都相似</a:t>
            </a:r>
            <a:endParaRPr kumimoji="1" lang="en-US" altLang="zh-CN" sz="4400" b="1" dirty="0">
              <a:solidFill>
                <a:srgbClr val="2A70E3"/>
              </a:solidFill>
              <a:latin typeface="PingFang SC" panose="020B0400000000000000" pitchFamily="34" charset="-122"/>
              <a:ea typeface="PingFang SC" panose="020B0400000000000000" pitchFamily="34" charset="-122"/>
            </a:endParaRPr>
          </a:p>
          <a:p>
            <a:pPr marL="285750" indent="-285750" algn="ctr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kumimoji="1" lang="zh-CN" altLang="en-US" sz="4400" b="1" dirty="0">
                <a:solidFill>
                  <a:srgbClr val="2A70E3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重前端 </a:t>
            </a:r>
            <a:r>
              <a:rPr kumimoji="1" lang="en-US" altLang="zh-CN" sz="4400" b="1" dirty="0">
                <a:solidFill>
                  <a:srgbClr val="2A70E3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&amp;</a:t>
            </a:r>
            <a:r>
              <a:rPr kumimoji="1" lang="zh-CN" altLang="en-US" sz="4400" b="1" dirty="0">
                <a:solidFill>
                  <a:srgbClr val="2A70E3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 重后端具备不同的特质</a:t>
            </a:r>
            <a:endParaRPr kumimoji="1" lang="en-US" altLang="zh-CN" sz="4400" b="1" dirty="0">
              <a:solidFill>
                <a:srgbClr val="2A70E3"/>
              </a:solidFill>
              <a:latin typeface="PingFang SC" panose="020B0400000000000000" pitchFamily="34" charset="-122"/>
              <a:ea typeface="PingFang SC" panose="020B0400000000000000" pitchFamily="34" charset="-122"/>
            </a:endParaRPr>
          </a:p>
          <a:p>
            <a:pPr marL="285750" indent="-285750" algn="ctr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kumimoji="1" lang="zh-CN" altLang="en-US" sz="4400" b="1" dirty="0">
                <a:solidFill>
                  <a:srgbClr val="2A70E3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多观察，耐心准备</a:t>
            </a:r>
            <a:endParaRPr kumimoji="1" lang="en-US" altLang="zh-CN" sz="4400" b="1" dirty="0">
              <a:solidFill>
                <a:srgbClr val="2A70E3"/>
              </a:solidFill>
              <a:latin typeface="PingFang SC" panose="020B0400000000000000" pitchFamily="34" charset="-122"/>
              <a:ea typeface="PingFang SC" panose="020B0400000000000000" pitchFamily="34" charset="-122"/>
            </a:endParaRPr>
          </a:p>
          <a:p>
            <a:pPr marL="285750" indent="-285750" algn="ctr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kumimoji="1" lang="en-US" altLang="zh-CN" sz="4400" b="1" dirty="0">
                <a:solidFill>
                  <a:srgbClr val="2A70E3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Readme</a:t>
            </a:r>
            <a:r>
              <a:rPr kumimoji="1" lang="zh-CN" altLang="en-US" sz="4400" b="1" dirty="0">
                <a:solidFill>
                  <a:srgbClr val="2A70E3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是整套开源</a:t>
            </a:r>
            <a:r>
              <a:rPr kumimoji="1" lang="en-US" altLang="zh-CN" sz="4400" b="1" dirty="0">
                <a:solidFill>
                  <a:srgbClr val="2A70E3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action</a:t>
            </a:r>
            <a:r>
              <a:rPr kumimoji="1" lang="zh-CN" altLang="en-US" sz="4400" b="1" dirty="0">
                <a:solidFill>
                  <a:srgbClr val="2A70E3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被全部</a:t>
            </a:r>
            <a:r>
              <a:rPr kumimoji="1" lang="en-US" altLang="zh-CN" sz="4400" b="1" dirty="0">
                <a:solidFill>
                  <a:srgbClr val="2A70E3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Potential</a:t>
            </a:r>
            <a:r>
              <a:rPr kumimoji="1" lang="zh-CN" altLang="en-US" sz="4400" b="1" dirty="0">
                <a:solidFill>
                  <a:srgbClr val="2A70E3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 </a:t>
            </a:r>
            <a:r>
              <a:rPr kumimoji="1" lang="en-US" altLang="zh-CN" sz="4400" b="1" dirty="0">
                <a:solidFill>
                  <a:srgbClr val="2A70E3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User</a:t>
            </a:r>
            <a:r>
              <a:rPr kumimoji="1" lang="zh-CN" altLang="en-US" sz="4400" b="1" dirty="0">
                <a:solidFill>
                  <a:srgbClr val="2A70E3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看的最多的地方</a:t>
            </a:r>
            <a:r>
              <a:rPr kumimoji="1" lang="zh-CN" altLang="en-US" sz="2800" b="1" u="sng" dirty="0">
                <a:solidFill>
                  <a:srgbClr val="2A70E3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（值得投入最多精力筹备</a:t>
            </a:r>
            <a:endParaRPr kumimoji="1" lang="en-US" altLang="zh-CN" sz="2800" b="1" u="sng" dirty="0">
              <a:solidFill>
                <a:srgbClr val="2A70E3"/>
              </a:solidFill>
              <a:latin typeface="PingFang SC" panose="020B0400000000000000" pitchFamily="34" charset="-122"/>
              <a:ea typeface="PingFang SC" panose="020B0400000000000000" pitchFamily="34" charset="-122"/>
            </a:endParaRPr>
          </a:p>
        </p:txBody>
      </p:sp>
      <p:pic>
        <p:nvPicPr>
          <p:cNvPr id="10" name="图片 9" descr="图形用户界面, 应用程序&#10;&#10;描述已自动生成">
            <a:extLst>
              <a:ext uri="{FF2B5EF4-FFF2-40B4-BE49-F238E27FC236}">
                <a16:creationId xmlns:a16="http://schemas.microsoft.com/office/drawing/2014/main" id="{75661ABE-27B0-2064-FDCC-B4DC91E58F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0896" y="1705794"/>
            <a:ext cx="13298387" cy="103044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684553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>
            <a:extLst>
              <a:ext uri="{FF2B5EF4-FFF2-40B4-BE49-F238E27FC236}">
                <a16:creationId xmlns:a16="http://schemas.microsoft.com/office/drawing/2014/main" id="{BC82AF20-7D2F-AA27-E081-0E764B7BCA18}"/>
              </a:ext>
            </a:extLst>
          </p:cNvPr>
          <p:cNvSpPr txBox="1"/>
          <p:nvPr/>
        </p:nvSpPr>
        <p:spPr>
          <a:xfrm>
            <a:off x="0" y="0"/>
            <a:ext cx="7600949" cy="1701556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200000"/>
              </a:lnSpc>
            </a:pPr>
            <a:r>
              <a:rPr kumimoji="1" lang="zh-CN" altLang="en-US" sz="6000" b="1" dirty="0">
                <a:solidFill>
                  <a:srgbClr val="2A70E3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准备完善的</a:t>
            </a:r>
            <a:r>
              <a:rPr kumimoji="1" lang="en-US" altLang="zh-CN" sz="6000" b="1" dirty="0">
                <a:solidFill>
                  <a:srgbClr val="2A70E3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PR</a:t>
            </a:r>
            <a:r>
              <a:rPr kumimoji="1" lang="zh-CN" altLang="en-US" sz="6000" b="1" dirty="0">
                <a:solidFill>
                  <a:srgbClr val="2A70E3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文章</a:t>
            </a:r>
            <a:endParaRPr kumimoji="1" lang="en-US" altLang="zh-CN" sz="6000" b="1" dirty="0">
              <a:solidFill>
                <a:srgbClr val="2A70E3"/>
              </a:solidFill>
              <a:latin typeface="PingFang SC" panose="020B0400000000000000" pitchFamily="34" charset="-122"/>
              <a:ea typeface="PingFang SC" panose="020B0400000000000000" pitchFamily="34" charset="-122"/>
            </a:endParaRPr>
          </a:p>
        </p:txBody>
      </p:sp>
      <p:pic>
        <p:nvPicPr>
          <p:cNvPr id="4" name="图片 3" descr="图形用户界面, 文本, 应用程序, 电子邮件&#10;&#10;描述已自动生成">
            <a:extLst>
              <a:ext uri="{FF2B5EF4-FFF2-40B4-BE49-F238E27FC236}">
                <a16:creationId xmlns:a16="http://schemas.microsoft.com/office/drawing/2014/main" id="{201E6386-4059-7611-C310-060D2E22D7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3477" y="3188771"/>
            <a:ext cx="15095694" cy="9244755"/>
          </a:xfrm>
          <a:prstGeom prst="rect">
            <a:avLst/>
          </a:prstGeom>
        </p:spPr>
      </p:pic>
      <p:pic>
        <p:nvPicPr>
          <p:cNvPr id="9" name="图片 8" descr="图形用户界面, 文本, 应用程序&#10;&#10;描述已自动生成">
            <a:extLst>
              <a:ext uri="{FF2B5EF4-FFF2-40B4-BE49-F238E27FC236}">
                <a16:creationId xmlns:a16="http://schemas.microsoft.com/office/drawing/2014/main" id="{FD170D6B-C87E-3874-93E4-406B6EFDE14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543881" y="2727180"/>
            <a:ext cx="8716169" cy="9706346"/>
          </a:xfrm>
          <a:prstGeom prst="rect">
            <a:avLst/>
          </a:prstGeom>
        </p:spPr>
      </p:pic>
      <p:sp>
        <p:nvSpPr>
          <p:cNvPr id="2" name="文本框 1">
            <a:extLst>
              <a:ext uri="{FF2B5EF4-FFF2-40B4-BE49-F238E27FC236}">
                <a16:creationId xmlns:a16="http://schemas.microsoft.com/office/drawing/2014/main" id="{19221604-AC3F-822A-CD51-F8773C8DD181}"/>
              </a:ext>
            </a:extLst>
          </p:cNvPr>
          <p:cNvSpPr txBox="1"/>
          <p:nvPr/>
        </p:nvSpPr>
        <p:spPr>
          <a:xfrm>
            <a:off x="6143696" y="311079"/>
            <a:ext cx="9761322" cy="2780954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marL="857250" indent="-857250" algn="ctr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zh-CN" altLang="en-US" sz="4000" b="1" dirty="0">
                <a:solidFill>
                  <a:srgbClr val="2A70E3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主打比较性优势</a:t>
            </a:r>
            <a:endParaRPr kumimoji="1" lang="en-US" altLang="zh-CN" sz="4000" b="1" dirty="0">
              <a:solidFill>
                <a:srgbClr val="2A70E3"/>
              </a:solidFill>
              <a:latin typeface="PingFang SC" panose="020B0400000000000000" pitchFamily="34" charset="-122"/>
              <a:ea typeface="PingFang SC" panose="020B0400000000000000" pitchFamily="34" charset="-122"/>
            </a:endParaRPr>
          </a:p>
          <a:p>
            <a:pPr marL="857250" indent="-857250" algn="ctr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zh-CN" altLang="en-US" sz="4000" b="1" dirty="0">
                <a:solidFill>
                  <a:srgbClr val="2A70E3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架构参考行业典范</a:t>
            </a:r>
            <a:endParaRPr kumimoji="1" lang="en-US" altLang="zh-CN" sz="4000" b="1" dirty="0">
              <a:solidFill>
                <a:srgbClr val="2A70E3"/>
              </a:solidFill>
              <a:latin typeface="PingFang SC" panose="020B0400000000000000" pitchFamily="34" charset="-122"/>
              <a:ea typeface="PingFang SC" panose="020B0400000000000000" pitchFamily="34" charset="-122"/>
            </a:endParaRPr>
          </a:p>
          <a:p>
            <a:pPr marL="857250" indent="-857250" algn="ctr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zh-CN" altLang="en-US" sz="4000" b="1" dirty="0">
                <a:solidFill>
                  <a:srgbClr val="2A70E3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后续二次传播的最佳素材</a:t>
            </a:r>
            <a:endParaRPr kumimoji="1" lang="en-US" altLang="zh-CN" sz="3200" b="1" dirty="0">
              <a:solidFill>
                <a:srgbClr val="2A70E3"/>
              </a:solidFill>
              <a:latin typeface="PingFang SC" panose="020B0400000000000000" pitchFamily="34" charset="-122"/>
              <a:ea typeface="PingFang SC" panose="020B0400000000000000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5649492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徽标, 公司名称&#10;&#10;描述已自动生成">
            <a:extLst>
              <a:ext uri="{FF2B5EF4-FFF2-40B4-BE49-F238E27FC236}">
                <a16:creationId xmlns:a16="http://schemas.microsoft.com/office/drawing/2014/main" id="{199D924C-1C10-4CAE-5E84-89A9FBFCFA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431375" y="0"/>
            <a:ext cx="1657350" cy="1282473"/>
          </a:xfrm>
          <a:prstGeom prst="rect">
            <a:avLst/>
          </a:prstGeom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DB545648-E0AE-21BF-2DEB-84199527C485}"/>
              </a:ext>
            </a:extLst>
          </p:cNvPr>
          <p:cNvSpPr txBox="1"/>
          <p:nvPr/>
        </p:nvSpPr>
        <p:spPr>
          <a:xfrm>
            <a:off x="4511675" y="2529110"/>
            <a:ext cx="15359062" cy="109163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200000"/>
              </a:lnSpc>
            </a:pPr>
            <a:r>
              <a:rPr kumimoji="1" lang="en-US" altLang="zh-CN" sz="4800" b="1" dirty="0">
                <a:solidFill>
                  <a:srgbClr val="2A70E3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Easy to start </a:t>
            </a:r>
            <a:r>
              <a:rPr kumimoji="1" lang="zh-CN" altLang="en-US" sz="4800" b="1" dirty="0">
                <a:solidFill>
                  <a:srgbClr val="2A70E3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的开发者文档</a:t>
            </a:r>
            <a:endParaRPr kumimoji="1" lang="en-US" altLang="zh-CN" sz="4800" b="1" dirty="0">
              <a:solidFill>
                <a:srgbClr val="2A70E3"/>
              </a:solidFill>
              <a:latin typeface="PingFang SC" panose="020B0400000000000000" pitchFamily="34" charset="-122"/>
              <a:ea typeface="PingFang SC" panose="020B0400000000000000" pitchFamily="34" charset="-122"/>
            </a:endParaRPr>
          </a:p>
          <a:p>
            <a:pPr algn="ctr">
              <a:lnSpc>
                <a:spcPct val="200000"/>
              </a:lnSpc>
            </a:pPr>
            <a:r>
              <a:rPr kumimoji="1" lang="en-US" altLang="zh-CN" sz="4800" b="1" dirty="0">
                <a:solidFill>
                  <a:srgbClr val="2A70E3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Easy to use</a:t>
            </a:r>
            <a:r>
              <a:rPr kumimoji="1" lang="zh-CN" altLang="en-US" sz="4800" b="1" dirty="0">
                <a:solidFill>
                  <a:srgbClr val="2A70E3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的一键部署</a:t>
            </a:r>
            <a:endParaRPr kumimoji="1" lang="en-US" altLang="zh-CN" sz="4800" b="1" dirty="0">
              <a:solidFill>
                <a:srgbClr val="2A70E3"/>
              </a:solidFill>
              <a:latin typeface="PingFang SC" panose="020B0400000000000000" pitchFamily="34" charset="-122"/>
              <a:ea typeface="PingFang SC" panose="020B0400000000000000" pitchFamily="34" charset="-122"/>
            </a:endParaRPr>
          </a:p>
          <a:p>
            <a:pPr algn="ctr">
              <a:lnSpc>
                <a:spcPct val="200000"/>
              </a:lnSpc>
            </a:pPr>
            <a:r>
              <a:rPr kumimoji="1" lang="zh-CN" altLang="en-US" sz="4800" b="1" dirty="0">
                <a:solidFill>
                  <a:srgbClr val="2A70E3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持续</a:t>
            </a:r>
            <a:r>
              <a:rPr kumimoji="1" lang="en-US" altLang="zh-CN" sz="4800" b="1" dirty="0">
                <a:solidFill>
                  <a:srgbClr val="2A70E3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Follow</a:t>
            </a:r>
            <a:r>
              <a:rPr kumimoji="1" lang="zh-CN" altLang="en-US" sz="4800" b="1" dirty="0">
                <a:solidFill>
                  <a:srgbClr val="2A70E3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 </a:t>
            </a:r>
            <a:r>
              <a:rPr kumimoji="1" lang="en-US" altLang="zh-CN" sz="4800" b="1" dirty="0">
                <a:solidFill>
                  <a:srgbClr val="2A70E3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up</a:t>
            </a:r>
            <a:r>
              <a:rPr kumimoji="1" lang="zh-CN" altLang="en-US" sz="4800" b="1" dirty="0">
                <a:solidFill>
                  <a:srgbClr val="2A70E3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的</a:t>
            </a:r>
            <a:r>
              <a:rPr kumimoji="1" lang="en-US" altLang="zh-CN" sz="4800" b="1" dirty="0">
                <a:solidFill>
                  <a:srgbClr val="2A70E3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Developer</a:t>
            </a:r>
            <a:r>
              <a:rPr kumimoji="1" lang="zh-CN" altLang="en-US" sz="4800" b="1" dirty="0">
                <a:solidFill>
                  <a:srgbClr val="2A70E3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 </a:t>
            </a:r>
            <a:r>
              <a:rPr kumimoji="1" lang="en-US" altLang="zh-CN" sz="4800" b="1" dirty="0">
                <a:solidFill>
                  <a:srgbClr val="2A70E3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Relationship</a:t>
            </a:r>
          </a:p>
          <a:p>
            <a:pPr algn="ctr">
              <a:lnSpc>
                <a:spcPct val="200000"/>
              </a:lnSpc>
            </a:pPr>
            <a:endParaRPr kumimoji="1" lang="en-US" altLang="zh-CN" sz="4800" b="1" dirty="0">
              <a:solidFill>
                <a:srgbClr val="2A70E3"/>
              </a:solidFill>
              <a:latin typeface="PingFang SC" panose="020B0400000000000000" pitchFamily="34" charset="-122"/>
              <a:ea typeface="PingFang SC" panose="020B0400000000000000" pitchFamily="34" charset="-122"/>
            </a:endParaRPr>
          </a:p>
          <a:p>
            <a:pPr marL="685800" indent="-685800" algn="ctr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kumimoji="1" lang="zh-CN" altLang="en-US" sz="3600" b="1" u="sng" dirty="0">
                <a:solidFill>
                  <a:srgbClr val="2A70E3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诸多内容一定会被重构</a:t>
            </a:r>
            <a:endParaRPr kumimoji="1" lang="en-US" altLang="zh-CN" sz="3600" b="1" u="sng" dirty="0">
              <a:solidFill>
                <a:srgbClr val="2A70E3"/>
              </a:solidFill>
              <a:latin typeface="PingFang SC" panose="020B0400000000000000" pitchFamily="34" charset="-122"/>
              <a:ea typeface="PingFang SC" panose="020B0400000000000000" pitchFamily="34" charset="-122"/>
            </a:endParaRPr>
          </a:p>
          <a:p>
            <a:pPr marL="685800" indent="-685800" algn="ctr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kumimoji="1" lang="zh-CN" altLang="en-US" sz="3600" b="1" u="sng" dirty="0">
                <a:solidFill>
                  <a:srgbClr val="2A70E3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「先有再好」</a:t>
            </a:r>
            <a:endParaRPr kumimoji="1" lang="en-US" altLang="zh-CN" sz="3600" b="1" u="sng" dirty="0">
              <a:solidFill>
                <a:srgbClr val="2A70E3"/>
              </a:solidFill>
              <a:latin typeface="PingFang SC" panose="020B0400000000000000" pitchFamily="34" charset="-122"/>
              <a:ea typeface="PingFang SC" panose="020B0400000000000000" pitchFamily="34" charset="-122"/>
            </a:endParaRPr>
          </a:p>
          <a:p>
            <a:pPr marL="685800" indent="-685800" algn="ctr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kumimoji="1" lang="zh-CN" altLang="en-US" sz="3600" b="1" u="sng" dirty="0">
                <a:solidFill>
                  <a:srgbClr val="2A70E3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开发者文档后续维护也是和社区贡献者良好互动的有效方式</a:t>
            </a:r>
            <a:endParaRPr kumimoji="1" lang="en-US" altLang="zh-CN" sz="3600" b="1" u="sng" dirty="0">
              <a:solidFill>
                <a:srgbClr val="2A70E3"/>
              </a:solidFill>
              <a:latin typeface="PingFang SC" panose="020B0400000000000000" pitchFamily="34" charset="-122"/>
              <a:ea typeface="PingFang SC" panose="020B0400000000000000" pitchFamily="34" charset="-122"/>
            </a:endParaRPr>
          </a:p>
          <a:p>
            <a:pPr marL="685800" indent="-685800" algn="ctr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kumimoji="1" lang="en-US" altLang="zh-CN" sz="3600" b="1" u="sng" dirty="0">
                <a:solidFill>
                  <a:srgbClr val="2A70E3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User Guide &amp; Help Center</a:t>
            </a:r>
            <a:r>
              <a:rPr kumimoji="1" lang="zh-CN" altLang="en-US" sz="3600" b="1" u="sng" dirty="0">
                <a:solidFill>
                  <a:srgbClr val="2A70E3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同理</a:t>
            </a:r>
            <a:endParaRPr kumimoji="1" lang="en-US" altLang="zh-CN" sz="3600" b="1" u="sng" dirty="0">
              <a:solidFill>
                <a:srgbClr val="2A70E3"/>
              </a:solidFill>
              <a:latin typeface="PingFang SC" panose="020B0400000000000000" pitchFamily="34" charset="-122"/>
              <a:ea typeface="PingFang SC" panose="020B0400000000000000" pitchFamily="34" charset="-122"/>
            </a:endParaRPr>
          </a:p>
          <a:p>
            <a:pPr algn="ctr">
              <a:lnSpc>
                <a:spcPct val="200000"/>
              </a:lnSpc>
            </a:pPr>
            <a:endParaRPr kumimoji="1" lang="zh-CN" altLang="en-US" sz="1800" b="1" dirty="0">
              <a:solidFill>
                <a:srgbClr val="2A70E3"/>
              </a:solidFill>
              <a:latin typeface="PingFang SC" panose="020B0400000000000000" pitchFamily="34" charset="-122"/>
              <a:ea typeface="PingFang SC" panose="020B0400000000000000" pitchFamily="34" charset="-122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BC82AF20-7D2F-AA27-E081-0E764B7BCA18}"/>
              </a:ext>
            </a:extLst>
          </p:cNvPr>
          <p:cNvSpPr txBox="1"/>
          <p:nvPr/>
        </p:nvSpPr>
        <p:spPr>
          <a:xfrm>
            <a:off x="0" y="-142264"/>
            <a:ext cx="4833937" cy="1701556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200000"/>
              </a:lnSpc>
            </a:pPr>
            <a:r>
              <a:rPr kumimoji="1" lang="zh-CN" altLang="en-US" sz="6000" b="1" dirty="0">
                <a:solidFill>
                  <a:srgbClr val="2A70E3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开发者体验</a:t>
            </a:r>
          </a:p>
        </p:txBody>
      </p:sp>
    </p:spTree>
    <p:extLst>
      <p:ext uri="{BB962C8B-B14F-4D97-AF65-F5344CB8AC3E}">
        <p14:creationId xmlns:p14="http://schemas.microsoft.com/office/powerpoint/2010/main" val="142393135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DB545648-E0AE-21BF-2DEB-84199527C485}"/>
              </a:ext>
            </a:extLst>
          </p:cNvPr>
          <p:cNvSpPr txBox="1"/>
          <p:nvPr/>
        </p:nvSpPr>
        <p:spPr>
          <a:xfrm>
            <a:off x="6744562" y="2135411"/>
            <a:ext cx="15359062" cy="232063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200000"/>
              </a:lnSpc>
            </a:pPr>
            <a:r>
              <a:rPr kumimoji="1" lang="zh-CN" altLang="en-US" sz="4800" b="1" dirty="0">
                <a:solidFill>
                  <a:srgbClr val="2A70E3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流量最大</a:t>
            </a:r>
            <a:r>
              <a:rPr kumimoji="1" lang="en-US" altLang="zh-CN" sz="4800" b="1" dirty="0">
                <a:solidFill>
                  <a:srgbClr val="2A70E3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/</a:t>
            </a:r>
            <a:r>
              <a:rPr kumimoji="1" lang="zh-CN" altLang="en-US" sz="4800" b="1" dirty="0">
                <a:solidFill>
                  <a:srgbClr val="2A70E3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最龟毛</a:t>
            </a:r>
            <a:r>
              <a:rPr kumimoji="1" lang="en-US" altLang="zh-CN" sz="4800" b="1" dirty="0">
                <a:solidFill>
                  <a:srgbClr val="2A70E3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/</a:t>
            </a:r>
            <a:r>
              <a:rPr kumimoji="1" lang="zh-CN" altLang="en-US" sz="4800" b="1" dirty="0">
                <a:solidFill>
                  <a:srgbClr val="2A70E3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提前养号</a:t>
            </a:r>
            <a:endParaRPr kumimoji="1" lang="en-US" altLang="zh-CN" sz="4800" b="1" dirty="0">
              <a:solidFill>
                <a:srgbClr val="2A70E3"/>
              </a:solidFill>
              <a:latin typeface="PingFang SC" panose="020B0400000000000000" pitchFamily="34" charset="-122"/>
              <a:ea typeface="PingFang SC" panose="020B0400000000000000" pitchFamily="34" charset="-122"/>
            </a:endParaRPr>
          </a:p>
          <a:p>
            <a:pPr algn="ctr">
              <a:lnSpc>
                <a:spcPct val="200000"/>
              </a:lnSpc>
            </a:pPr>
            <a:r>
              <a:rPr kumimoji="1" lang="en-US" altLang="zh-CN" sz="2800" b="1" u="sng" dirty="0">
                <a:solidFill>
                  <a:srgbClr val="2A70E3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Posts</a:t>
            </a:r>
            <a:r>
              <a:rPr kumimoji="1" lang="zh-CN" altLang="en-US" sz="2800" b="1" u="sng" dirty="0">
                <a:solidFill>
                  <a:srgbClr val="2A70E3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能带来</a:t>
            </a:r>
            <a:r>
              <a:rPr kumimoji="1" lang="en-US" altLang="zh-CN" sz="2800" b="1" u="sng" dirty="0">
                <a:solidFill>
                  <a:srgbClr val="2A70E3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20W+</a:t>
            </a:r>
            <a:r>
              <a:rPr kumimoji="1" lang="zh-CN" altLang="en-US" sz="2800" b="1" u="sng" dirty="0">
                <a:solidFill>
                  <a:srgbClr val="2A70E3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曝光 </a:t>
            </a:r>
            <a:r>
              <a:rPr kumimoji="1" lang="en-US" altLang="zh-CN" sz="2800" b="1" u="sng" dirty="0">
                <a:solidFill>
                  <a:srgbClr val="2A70E3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&amp;</a:t>
            </a:r>
            <a:r>
              <a:rPr kumimoji="1" lang="zh-CN" altLang="en-US" sz="2800" b="1" u="sng" dirty="0">
                <a:solidFill>
                  <a:srgbClr val="2A70E3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 </a:t>
            </a:r>
            <a:r>
              <a:rPr kumimoji="1" lang="en-US" altLang="zh-CN" sz="2800" b="1" u="sng" dirty="0">
                <a:solidFill>
                  <a:srgbClr val="2A70E3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2000+</a:t>
            </a:r>
            <a:r>
              <a:rPr kumimoji="1" lang="zh-CN" altLang="en-US" sz="2800" b="1" u="sng" dirty="0">
                <a:solidFill>
                  <a:srgbClr val="2A70E3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 </a:t>
            </a:r>
            <a:r>
              <a:rPr kumimoji="1" lang="en-US" altLang="zh-CN" sz="2800" b="1" u="sng" dirty="0">
                <a:solidFill>
                  <a:srgbClr val="2A70E3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star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BC82AF20-7D2F-AA27-E081-0E764B7BCA18}"/>
              </a:ext>
            </a:extLst>
          </p:cNvPr>
          <p:cNvSpPr txBox="1"/>
          <p:nvPr/>
        </p:nvSpPr>
        <p:spPr>
          <a:xfrm>
            <a:off x="0" y="-142264"/>
            <a:ext cx="6915150" cy="1701556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200000"/>
              </a:lnSpc>
            </a:pPr>
            <a:r>
              <a:rPr kumimoji="1" lang="en-US" altLang="zh-CN" sz="6000" b="1" dirty="0">
                <a:solidFill>
                  <a:srgbClr val="2A70E3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Social Media</a:t>
            </a:r>
            <a:endParaRPr kumimoji="1" lang="zh-CN" altLang="en-US" sz="6000" b="1" dirty="0">
              <a:solidFill>
                <a:srgbClr val="2A70E3"/>
              </a:solidFill>
              <a:latin typeface="PingFang SC" panose="020B0400000000000000" pitchFamily="34" charset="-122"/>
              <a:ea typeface="PingFang SC" panose="020B0400000000000000" pitchFamily="34" charset="-122"/>
            </a:endParaRPr>
          </a:p>
        </p:txBody>
      </p:sp>
      <p:pic>
        <p:nvPicPr>
          <p:cNvPr id="3074" name="Picture 2" descr="Download Reddit Logo in SVG Vector or PNG File Format - Logo.wine">
            <a:extLst>
              <a:ext uri="{FF2B5EF4-FFF2-40B4-BE49-F238E27FC236}">
                <a16:creationId xmlns:a16="http://schemas.microsoft.com/office/drawing/2014/main" id="{A54BAF52-9764-2AD0-A071-42E9F3D9DB7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37450" y="2219036"/>
            <a:ext cx="3492500" cy="23241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 descr="Twitter Logo Vector Art, Icons, and Graphics for Free Download">
            <a:extLst>
              <a:ext uri="{FF2B5EF4-FFF2-40B4-BE49-F238E27FC236}">
                <a16:creationId xmlns:a16="http://schemas.microsoft.com/office/drawing/2014/main" id="{F529EEB8-E4E4-8CD6-A510-2F64FABCBF5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54950" y="5309729"/>
            <a:ext cx="2857500" cy="2857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文本框 1">
            <a:extLst>
              <a:ext uri="{FF2B5EF4-FFF2-40B4-BE49-F238E27FC236}">
                <a16:creationId xmlns:a16="http://schemas.microsoft.com/office/drawing/2014/main" id="{8C41C6AA-1500-7E99-3F9D-16ECB7FC56B9}"/>
              </a:ext>
            </a:extLst>
          </p:cNvPr>
          <p:cNvSpPr txBox="1"/>
          <p:nvPr/>
        </p:nvSpPr>
        <p:spPr>
          <a:xfrm>
            <a:off x="6274806" y="5032165"/>
            <a:ext cx="16797338" cy="28570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200000"/>
              </a:lnSpc>
            </a:pPr>
            <a:r>
              <a:rPr kumimoji="1" lang="zh-CN" altLang="en-US" sz="4800" b="1" dirty="0">
                <a:solidFill>
                  <a:srgbClr val="2A70E3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找到第一批</a:t>
            </a:r>
            <a:r>
              <a:rPr kumimoji="1" lang="en-US" altLang="zh-CN" sz="4800" b="1" dirty="0">
                <a:solidFill>
                  <a:srgbClr val="2A70E3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1V1</a:t>
            </a:r>
            <a:r>
              <a:rPr kumimoji="1" lang="zh-CN" altLang="en-US" sz="4800" b="1" dirty="0">
                <a:solidFill>
                  <a:srgbClr val="2A70E3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用户的最佳实践地</a:t>
            </a:r>
            <a:r>
              <a:rPr kumimoji="1" lang="en-US" altLang="zh-CN" sz="4800" b="1" dirty="0">
                <a:solidFill>
                  <a:srgbClr val="2A70E3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/</a:t>
            </a:r>
            <a:r>
              <a:rPr kumimoji="1" lang="zh-CN" altLang="en-US" sz="4800" b="1" dirty="0">
                <a:solidFill>
                  <a:srgbClr val="2A70E3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后续主要用于</a:t>
            </a:r>
            <a:r>
              <a:rPr kumimoji="1" lang="en-US" altLang="zh-CN" sz="4800" b="1" dirty="0">
                <a:solidFill>
                  <a:srgbClr val="2A70E3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user feedback</a:t>
            </a:r>
            <a:r>
              <a:rPr kumimoji="1" lang="zh-CN" altLang="en-US" sz="4800" b="1" dirty="0">
                <a:solidFill>
                  <a:srgbClr val="2A70E3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的</a:t>
            </a:r>
            <a:r>
              <a:rPr kumimoji="1" lang="en-US" altLang="zh-CN" sz="4800" b="1" dirty="0">
                <a:solidFill>
                  <a:srgbClr val="2A70E3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follow</a:t>
            </a:r>
            <a:r>
              <a:rPr kumimoji="1" lang="zh-CN" altLang="en-US" sz="4800" b="1" dirty="0">
                <a:solidFill>
                  <a:srgbClr val="2A70E3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 </a:t>
            </a:r>
            <a:r>
              <a:rPr kumimoji="1" lang="en-US" altLang="zh-CN" sz="4800" b="1" dirty="0">
                <a:solidFill>
                  <a:srgbClr val="2A70E3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up/news</a:t>
            </a:r>
            <a:r>
              <a:rPr kumimoji="1" lang="zh-CN" altLang="en-US" sz="4800" b="1" dirty="0">
                <a:solidFill>
                  <a:srgbClr val="2A70E3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官方发布地</a:t>
            </a:r>
            <a:endParaRPr kumimoji="1" lang="en-US" altLang="zh-CN" sz="4800" b="1" dirty="0">
              <a:solidFill>
                <a:srgbClr val="2A70E3"/>
              </a:solidFill>
              <a:latin typeface="PingFang SC" panose="020B0400000000000000" pitchFamily="34" charset="-122"/>
              <a:ea typeface="PingFang SC" panose="020B0400000000000000" pitchFamily="34" charset="-122"/>
            </a:endParaRPr>
          </a:p>
        </p:txBody>
      </p:sp>
      <p:pic>
        <p:nvPicPr>
          <p:cNvPr id="3078" name="Picture 6" descr="Discord's Branding Guidelines">
            <a:extLst>
              <a:ext uri="{FF2B5EF4-FFF2-40B4-BE49-F238E27FC236}">
                <a16:creationId xmlns:a16="http://schemas.microsoft.com/office/drawing/2014/main" id="{196EFA1D-29A1-A57B-FCF9-B530A7F9951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1049" y="9007764"/>
            <a:ext cx="3276600" cy="2489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0C86BD56-F08C-55F3-1F19-FA394CB74C76}"/>
              </a:ext>
            </a:extLst>
          </p:cNvPr>
          <p:cNvSpPr txBox="1"/>
          <p:nvPr/>
        </p:nvSpPr>
        <p:spPr>
          <a:xfrm>
            <a:off x="6274806" y="8286750"/>
            <a:ext cx="16797338" cy="28570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200000"/>
              </a:lnSpc>
            </a:pPr>
            <a:r>
              <a:rPr kumimoji="1" lang="zh-CN" altLang="en-US" sz="4800" b="1" dirty="0">
                <a:solidFill>
                  <a:srgbClr val="2A70E3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可设置子频道</a:t>
            </a:r>
            <a:r>
              <a:rPr kumimoji="1" lang="en-US" altLang="zh-CN" sz="4800" b="1" dirty="0">
                <a:solidFill>
                  <a:srgbClr val="2A70E3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/</a:t>
            </a:r>
            <a:r>
              <a:rPr kumimoji="1" lang="zh-CN" altLang="en-US" sz="4800" b="1" dirty="0">
                <a:solidFill>
                  <a:srgbClr val="2A70E3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子站点</a:t>
            </a:r>
            <a:endParaRPr kumimoji="1" lang="en-US" altLang="zh-CN" sz="4800" b="1" dirty="0">
              <a:solidFill>
                <a:srgbClr val="2A70E3"/>
              </a:solidFill>
              <a:latin typeface="PingFang SC" panose="020B0400000000000000" pitchFamily="34" charset="-122"/>
              <a:ea typeface="PingFang SC" panose="020B0400000000000000" pitchFamily="34" charset="-122"/>
            </a:endParaRPr>
          </a:p>
          <a:p>
            <a:pPr algn="ctr">
              <a:lnSpc>
                <a:spcPct val="200000"/>
              </a:lnSpc>
            </a:pPr>
            <a:r>
              <a:rPr kumimoji="1" lang="zh-CN" altLang="en-US" sz="4800" b="1" dirty="0">
                <a:solidFill>
                  <a:srgbClr val="2A70E3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投票</a:t>
            </a:r>
            <a:r>
              <a:rPr kumimoji="1" lang="en-US" altLang="zh-CN" sz="4800" b="1" dirty="0">
                <a:solidFill>
                  <a:srgbClr val="2A70E3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/</a:t>
            </a:r>
            <a:r>
              <a:rPr kumimoji="1" lang="zh-CN" altLang="en-US" sz="4800" b="1" dirty="0">
                <a:solidFill>
                  <a:srgbClr val="2A70E3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子话题等功能很好用</a:t>
            </a:r>
            <a:endParaRPr kumimoji="1" lang="en-US" altLang="zh-CN" sz="4800" b="1" dirty="0">
              <a:solidFill>
                <a:srgbClr val="2A70E3"/>
              </a:solidFill>
              <a:latin typeface="PingFang SC" panose="020B0400000000000000" pitchFamily="34" charset="-122"/>
              <a:ea typeface="PingFang SC" panose="020B0400000000000000" pitchFamily="34" charset="-122"/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2B5803CD-CFB0-F0D8-FAE0-DEF3E35AFAF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97091" y="8378258"/>
            <a:ext cx="3463635" cy="34636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8167646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徽标, 公司名称&#10;&#10;描述已自动生成">
            <a:extLst>
              <a:ext uri="{FF2B5EF4-FFF2-40B4-BE49-F238E27FC236}">
                <a16:creationId xmlns:a16="http://schemas.microsoft.com/office/drawing/2014/main" id="{199D924C-1C10-4CAE-5E84-89A9FBFCFA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431375" y="0"/>
            <a:ext cx="1657350" cy="1282473"/>
          </a:xfrm>
          <a:prstGeom prst="rect">
            <a:avLst/>
          </a:prstGeom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DB545648-E0AE-21BF-2DEB-84199527C485}"/>
              </a:ext>
            </a:extLst>
          </p:cNvPr>
          <p:cNvSpPr txBox="1"/>
          <p:nvPr/>
        </p:nvSpPr>
        <p:spPr>
          <a:xfrm>
            <a:off x="4278312" y="3040012"/>
            <a:ext cx="16454438" cy="876637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200000"/>
              </a:lnSpc>
            </a:pPr>
            <a:r>
              <a:rPr kumimoji="1" lang="en-US" altLang="zh-CN" sz="4800" b="1" dirty="0">
                <a:solidFill>
                  <a:srgbClr val="2A70E3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Most of Contributor is not ready for Code Contribution</a:t>
            </a:r>
          </a:p>
          <a:p>
            <a:pPr algn="ctr">
              <a:lnSpc>
                <a:spcPct val="200000"/>
              </a:lnSpc>
            </a:pPr>
            <a:r>
              <a:rPr kumimoji="1" lang="en-US" altLang="zh-CN" sz="4800" b="1" dirty="0">
                <a:solidFill>
                  <a:srgbClr val="2A70E3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Try to ask them to do sth like:</a:t>
            </a:r>
            <a:endParaRPr kumimoji="1" lang="en-US" altLang="zh-CN" b="1" dirty="0">
              <a:solidFill>
                <a:srgbClr val="2A70E3"/>
              </a:solidFill>
              <a:latin typeface="PingFang SC" panose="020B0400000000000000" pitchFamily="34" charset="-122"/>
              <a:ea typeface="PingFang SC" panose="020B0400000000000000" pitchFamily="34" charset="-122"/>
            </a:endParaRPr>
          </a:p>
          <a:p>
            <a:pPr algn="ctr">
              <a:lnSpc>
                <a:spcPct val="200000"/>
              </a:lnSpc>
            </a:pPr>
            <a:r>
              <a:rPr kumimoji="1" lang="en-US" altLang="zh-CN" sz="4800" b="1" dirty="0">
                <a:solidFill>
                  <a:srgbClr val="2A70E3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Internationalization</a:t>
            </a:r>
          </a:p>
          <a:p>
            <a:pPr algn="ctr">
              <a:lnSpc>
                <a:spcPct val="200000"/>
              </a:lnSpc>
            </a:pPr>
            <a:r>
              <a:rPr kumimoji="1" lang="en-US" altLang="zh-CN" sz="4800" b="1" dirty="0">
                <a:solidFill>
                  <a:srgbClr val="2A70E3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Community Operation</a:t>
            </a:r>
          </a:p>
          <a:p>
            <a:pPr algn="ctr">
              <a:lnSpc>
                <a:spcPct val="200000"/>
              </a:lnSpc>
            </a:pPr>
            <a:r>
              <a:rPr kumimoji="1" lang="en-US" altLang="zh-CN" sz="4800" b="1" dirty="0">
                <a:solidFill>
                  <a:srgbClr val="2A70E3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Global Operation</a:t>
            </a:r>
          </a:p>
          <a:p>
            <a:pPr algn="ctr">
              <a:lnSpc>
                <a:spcPct val="200000"/>
              </a:lnSpc>
            </a:pPr>
            <a:r>
              <a:rPr kumimoji="1" lang="en-US" altLang="zh-CN" sz="4800" b="1" dirty="0">
                <a:solidFill>
                  <a:srgbClr val="2A70E3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etc.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BC82AF20-7D2F-AA27-E081-0E764B7BCA18}"/>
              </a:ext>
            </a:extLst>
          </p:cNvPr>
          <p:cNvSpPr txBox="1"/>
          <p:nvPr/>
        </p:nvSpPr>
        <p:spPr>
          <a:xfrm>
            <a:off x="0" y="-142264"/>
            <a:ext cx="13001625" cy="1701556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200000"/>
              </a:lnSpc>
            </a:pPr>
            <a:r>
              <a:rPr kumimoji="1" lang="en-US" altLang="zh-CN" sz="6000" b="1" dirty="0">
                <a:solidFill>
                  <a:srgbClr val="2A70E3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How</a:t>
            </a:r>
            <a:r>
              <a:rPr kumimoji="1" lang="zh-CN" altLang="en-US" sz="6000" b="1" dirty="0">
                <a:solidFill>
                  <a:srgbClr val="2A70E3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 </a:t>
            </a:r>
            <a:r>
              <a:rPr kumimoji="1" lang="en-US" altLang="zh-CN" sz="6000" b="1" dirty="0">
                <a:solidFill>
                  <a:srgbClr val="2A70E3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to manage your contributor</a:t>
            </a:r>
            <a:endParaRPr kumimoji="1" lang="zh-CN" altLang="en-US" sz="6000" b="1" dirty="0">
              <a:solidFill>
                <a:srgbClr val="2A70E3"/>
              </a:solidFill>
              <a:latin typeface="PingFang SC" panose="020B0400000000000000" pitchFamily="34" charset="-122"/>
              <a:ea typeface="PingFang SC" panose="020B0400000000000000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93157113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DB545648-E0AE-21BF-2DEB-84199527C485}"/>
              </a:ext>
            </a:extLst>
          </p:cNvPr>
          <p:cNvSpPr txBox="1"/>
          <p:nvPr/>
        </p:nvSpPr>
        <p:spPr>
          <a:xfrm>
            <a:off x="4833937" y="4022515"/>
            <a:ext cx="15359062" cy="722306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200000"/>
              </a:lnSpc>
            </a:pPr>
            <a:r>
              <a:rPr kumimoji="1" lang="zh-CN" altLang="en-US" sz="4800" b="1" dirty="0">
                <a:solidFill>
                  <a:srgbClr val="2A70E3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持续</a:t>
            </a:r>
            <a:r>
              <a:rPr kumimoji="1" lang="en-US" altLang="zh-CN" sz="4800" b="1" dirty="0">
                <a:solidFill>
                  <a:srgbClr val="2A70E3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follow up User Community</a:t>
            </a:r>
            <a:r>
              <a:rPr kumimoji="1" lang="zh-CN" altLang="en-US" sz="4800" b="1" dirty="0">
                <a:solidFill>
                  <a:srgbClr val="2A70E3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 </a:t>
            </a:r>
            <a:endParaRPr kumimoji="1" lang="en-US" altLang="zh-CN" sz="4800" b="1" dirty="0">
              <a:solidFill>
                <a:srgbClr val="2A70E3"/>
              </a:solidFill>
              <a:latin typeface="PingFang SC" panose="020B0400000000000000" pitchFamily="34" charset="-122"/>
              <a:ea typeface="PingFang SC" panose="020B0400000000000000" pitchFamily="34" charset="-122"/>
            </a:endParaRPr>
          </a:p>
          <a:p>
            <a:pPr algn="ctr">
              <a:lnSpc>
                <a:spcPct val="200000"/>
              </a:lnSpc>
            </a:pPr>
            <a:r>
              <a:rPr kumimoji="1" lang="zh-CN" altLang="en-US" sz="4800" b="1" dirty="0">
                <a:solidFill>
                  <a:srgbClr val="2A70E3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找高价值用户</a:t>
            </a:r>
            <a:r>
              <a:rPr kumimoji="1" lang="en-US" altLang="zh-CN" sz="4800" b="1" dirty="0">
                <a:solidFill>
                  <a:srgbClr val="2A70E3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Try best to do 1V1 meeting</a:t>
            </a:r>
          </a:p>
          <a:p>
            <a:pPr algn="ctr">
              <a:lnSpc>
                <a:spcPct val="200000"/>
              </a:lnSpc>
            </a:pPr>
            <a:r>
              <a:rPr kumimoji="1" lang="zh-CN" altLang="en-US" sz="4800" b="1" dirty="0">
                <a:solidFill>
                  <a:srgbClr val="2A70E3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去竞品发</a:t>
            </a:r>
            <a:r>
              <a:rPr kumimoji="1" lang="en-US" altLang="zh-CN" sz="4800" b="1" dirty="0">
                <a:solidFill>
                  <a:srgbClr val="2A70E3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news</a:t>
            </a:r>
            <a:r>
              <a:rPr kumimoji="1" lang="zh-CN" altLang="en-US" sz="4800" b="1" dirty="0">
                <a:solidFill>
                  <a:srgbClr val="2A70E3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的所有社区频道进行内容发布</a:t>
            </a:r>
            <a:endParaRPr kumimoji="1" lang="en-US" altLang="zh-CN" sz="4800" b="1" dirty="0">
              <a:solidFill>
                <a:srgbClr val="2A70E3"/>
              </a:solidFill>
              <a:latin typeface="PingFang SC" panose="020B0400000000000000" pitchFamily="34" charset="-122"/>
              <a:ea typeface="PingFang SC" panose="020B0400000000000000" pitchFamily="34" charset="-122"/>
            </a:endParaRPr>
          </a:p>
          <a:p>
            <a:pPr algn="ctr">
              <a:lnSpc>
                <a:spcPct val="200000"/>
              </a:lnSpc>
            </a:pPr>
            <a:r>
              <a:rPr kumimoji="1" lang="zh-CN" altLang="en-US" sz="3600" b="1" i="1" u="sng" dirty="0">
                <a:solidFill>
                  <a:srgbClr val="2A70E3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所有</a:t>
            </a:r>
            <a:r>
              <a:rPr kumimoji="1" lang="en-US" altLang="zh-CN" sz="3600" b="1" i="1" u="sng" dirty="0">
                <a:solidFill>
                  <a:srgbClr val="2A70E3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content</a:t>
            </a:r>
            <a:r>
              <a:rPr kumimoji="1" lang="zh-CN" altLang="en-US" sz="3600" b="1" i="1" u="sng" dirty="0">
                <a:solidFill>
                  <a:srgbClr val="2A70E3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 </a:t>
            </a:r>
            <a:r>
              <a:rPr kumimoji="1" lang="en-US" altLang="zh-CN" sz="3600" b="1" i="1" u="sng" dirty="0">
                <a:solidFill>
                  <a:srgbClr val="2A70E3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&amp;</a:t>
            </a:r>
            <a:r>
              <a:rPr kumimoji="1" lang="zh-CN" altLang="en-US" sz="3600" b="1" i="1" u="sng" dirty="0">
                <a:solidFill>
                  <a:srgbClr val="2A70E3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 </a:t>
            </a:r>
            <a:r>
              <a:rPr kumimoji="1" lang="en-US" altLang="zh-CN" sz="3600" b="1" i="1" u="sng" dirty="0">
                <a:solidFill>
                  <a:srgbClr val="2A70E3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action</a:t>
            </a:r>
            <a:r>
              <a:rPr kumimoji="1" lang="zh-CN" altLang="en-US" sz="3600" b="1" i="1" u="sng" dirty="0">
                <a:solidFill>
                  <a:srgbClr val="2A70E3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 </a:t>
            </a:r>
            <a:r>
              <a:rPr kumimoji="1" lang="en-US" altLang="zh-CN" sz="3600" b="1" i="1" u="sng" dirty="0">
                <a:solidFill>
                  <a:srgbClr val="2A70E3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24</a:t>
            </a:r>
            <a:r>
              <a:rPr kumimoji="1" lang="zh-CN" altLang="en-US" sz="3600" b="1" i="1" u="sng" dirty="0">
                <a:solidFill>
                  <a:srgbClr val="2A70E3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小时内打出去</a:t>
            </a:r>
            <a:endParaRPr kumimoji="1" lang="en-US" altLang="zh-CN" sz="3600" b="1" i="1" u="sng" dirty="0">
              <a:solidFill>
                <a:srgbClr val="2A70E3"/>
              </a:solidFill>
              <a:latin typeface="PingFang SC" panose="020B0400000000000000" pitchFamily="34" charset="-122"/>
              <a:ea typeface="PingFang SC" panose="020B0400000000000000" pitchFamily="34" charset="-122"/>
            </a:endParaRPr>
          </a:p>
          <a:p>
            <a:pPr algn="ctr">
              <a:lnSpc>
                <a:spcPct val="200000"/>
              </a:lnSpc>
            </a:pPr>
            <a:r>
              <a:rPr kumimoji="1" lang="zh-CN" altLang="en-US" sz="3600" b="1" i="1" u="sng" dirty="0">
                <a:solidFill>
                  <a:srgbClr val="2A70E3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短期高曝光带来的高流量自带传播效应</a:t>
            </a:r>
            <a:endParaRPr kumimoji="1" lang="en-US" altLang="zh-CN" sz="3600" b="1" i="1" u="sng" dirty="0">
              <a:solidFill>
                <a:srgbClr val="2A70E3"/>
              </a:solidFill>
              <a:latin typeface="PingFang SC" panose="020B0400000000000000" pitchFamily="34" charset="-122"/>
              <a:ea typeface="PingFang SC" panose="020B0400000000000000" pitchFamily="34" charset="-122"/>
            </a:endParaRPr>
          </a:p>
          <a:p>
            <a:pPr marL="342900" indent="-342900" algn="ctr">
              <a:lnSpc>
                <a:spcPct val="200000"/>
              </a:lnSpc>
              <a:buAutoNum type="arabicPeriod"/>
            </a:pPr>
            <a:endParaRPr kumimoji="1" lang="zh-CN" altLang="en-US" sz="1800" b="1" dirty="0">
              <a:solidFill>
                <a:srgbClr val="2A70E3"/>
              </a:solidFill>
              <a:latin typeface="PingFang SC" panose="020B0400000000000000" pitchFamily="34" charset="-122"/>
              <a:ea typeface="PingFang SC" panose="020B0400000000000000" pitchFamily="34" charset="-122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BC82AF20-7D2F-AA27-E081-0E764B7BCA18}"/>
              </a:ext>
            </a:extLst>
          </p:cNvPr>
          <p:cNvSpPr txBox="1"/>
          <p:nvPr/>
        </p:nvSpPr>
        <p:spPr>
          <a:xfrm>
            <a:off x="0" y="-142264"/>
            <a:ext cx="4833937" cy="1701556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200000"/>
              </a:lnSpc>
            </a:pPr>
            <a:r>
              <a:rPr kumimoji="1" lang="zh-CN" altLang="en-US" sz="6000" b="1" dirty="0">
                <a:solidFill>
                  <a:srgbClr val="2A70E3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发布当周</a:t>
            </a:r>
            <a:r>
              <a:rPr kumimoji="1" lang="en-US" altLang="zh-CN" sz="6000" b="1" dirty="0">
                <a:solidFill>
                  <a:srgbClr val="2A70E3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Tips</a:t>
            </a:r>
            <a:endParaRPr kumimoji="1" lang="zh-CN" altLang="en-US" sz="6000" b="1" dirty="0">
              <a:solidFill>
                <a:srgbClr val="2A70E3"/>
              </a:solidFill>
              <a:latin typeface="PingFang SC" panose="020B0400000000000000" pitchFamily="34" charset="-122"/>
              <a:ea typeface="PingFang SC" panose="020B0400000000000000" pitchFamily="34" charset="-122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00725C9E-DDED-5632-5B83-D89544C4CF5B}"/>
              </a:ext>
            </a:extLst>
          </p:cNvPr>
          <p:cNvSpPr txBox="1"/>
          <p:nvPr/>
        </p:nvSpPr>
        <p:spPr>
          <a:xfrm>
            <a:off x="14156964" y="64634"/>
            <a:ext cx="10225449" cy="32738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200000"/>
              </a:lnSpc>
            </a:pPr>
            <a:r>
              <a:rPr kumimoji="1" lang="zh-CN" altLang="en-US" sz="3600" b="1" i="1" dirty="0">
                <a:solidFill>
                  <a:srgbClr val="0070C0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好的转化 </a:t>
            </a:r>
            <a:r>
              <a:rPr kumimoji="1" lang="en-US" altLang="zh-CN" sz="3600" b="1" i="1" dirty="0">
                <a:solidFill>
                  <a:srgbClr val="0070C0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&amp;</a:t>
            </a:r>
            <a:r>
              <a:rPr kumimoji="1" lang="zh-CN" altLang="en-US" sz="3600" b="1" i="1" dirty="0">
                <a:solidFill>
                  <a:srgbClr val="0070C0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 迭代</a:t>
            </a:r>
            <a:r>
              <a:rPr kumimoji="1" lang="en-US" altLang="zh-CN" sz="3600" b="1" i="1" dirty="0">
                <a:solidFill>
                  <a:srgbClr val="0070C0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Loop</a:t>
            </a:r>
            <a:r>
              <a:rPr kumimoji="1" lang="zh-CN" altLang="en-US" sz="3600" b="1" i="1" dirty="0">
                <a:solidFill>
                  <a:srgbClr val="0070C0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：</a:t>
            </a:r>
            <a:endParaRPr kumimoji="1" lang="en-US" altLang="zh-CN" sz="3600" b="1" i="1" dirty="0">
              <a:solidFill>
                <a:srgbClr val="0070C0"/>
              </a:solidFill>
              <a:latin typeface="PingFang SC" panose="020B0400000000000000" pitchFamily="34" charset="-122"/>
              <a:ea typeface="PingFang SC" panose="020B0400000000000000" pitchFamily="34" charset="-122"/>
            </a:endParaRPr>
          </a:p>
          <a:p>
            <a:pPr algn="ctr">
              <a:lnSpc>
                <a:spcPct val="200000"/>
              </a:lnSpc>
            </a:pPr>
            <a:r>
              <a:rPr kumimoji="1" lang="zh-CN" altLang="en-US" sz="3600" b="1" i="1" dirty="0">
                <a:solidFill>
                  <a:srgbClr val="0070C0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高曝光（开源）</a:t>
            </a:r>
            <a:r>
              <a:rPr kumimoji="1" lang="en-US" altLang="zh-CN" sz="3600" b="1" i="1" dirty="0">
                <a:solidFill>
                  <a:srgbClr val="0070C0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-</a:t>
            </a:r>
            <a:r>
              <a:rPr kumimoji="1" lang="zh-CN" altLang="en-US" sz="3600" b="1" i="1" dirty="0">
                <a:solidFill>
                  <a:srgbClr val="0070C0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发掘早期用户 </a:t>
            </a:r>
            <a:r>
              <a:rPr kumimoji="1" lang="en-US" altLang="zh-CN" sz="3600" b="1" i="1" dirty="0">
                <a:solidFill>
                  <a:srgbClr val="0070C0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&amp;</a:t>
            </a:r>
            <a:r>
              <a:rPr kumimoji="1" lang="zh-CN" altLang="en-US" sz="3600" b="1" i="1" dirty="0">
                <a:solidFill>
                  <a:srgbClr val="0070C0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 开发者 </a:t>
            </a:r>
            <a:r>
              <a:rPr kumimoji="1" lang="en-US" altLang="zh-CN" sz="3600" b="1" i="1" dirty="0">
                <a:solidFill>
                  <a:srgbClr val="0070C0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–</a:t>
            </a:r>
            <a:r>
              <a:rPr kumimoji="1" lang="zh-CN" altLang="en-US" sz="3600" b="1" i="1" dirty="0">
                <a:solidFill>
                  <a:srgbClr val="0070C0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 筛选优质客户发现需求 </a:t>
            </a:r>
            <a:r>
              <a:rPr kumimoji="1" lang="en-US" altLang="zh-CN" sz="3600" b="1" i="1" dirty="0">
                <a:solidFill>
                  <a:srgbClr val="0070C0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–</a:t>
            </a:r>
            <a:r>
              <a:rPr kumimoji="1" lang="zh-CN" altLang="en-US" sz="3600" b="1" i="1" dirty="0">
                <a:solidFill>
                  <a:srgbClr val="0070C0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产品持续迭代 </a:t>
            </a:r>
            <a:r>
              <a:rPr kumimoji="1" lang="en-US" altLang="zh-CN" sz="3600" b="1" i="1" dirty="0">
                <a:solidFill>
                  <a:srgbClr val="0070C0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–</a:t>
            </a:r>
            <a:r>
              <a:rPr kumimoji="1" lang="zh-CN" altLang="en-US" sz="3600" b="1" i="1" dirty="0">
                <a:solidFill>
                  <a:srgbClr val="0070C0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 商业化变现</a:t>
            </a:r>
            <a:endParaRPr kumimoji="1" lang="en-US" altLang="zh-CN" sz="3600" b="1" i="1" dirty="0">
              <a:solidFill>
                <a:srgbClr val="0070C0"/>
              </a:solidFill>
              <a:latin typeface="PingFang SC" panose="020B0400000000000000" pitchFamily="34" charset="-122"/>
              <a:ea typeface="PingFang SC" panose="020B0400000000000000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12005118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6C63D75C-6A66-5791-C7AE-A9DC1AFF8994}"/>
              </a:ext>
            </a:extLst>
          </p:cNvPr>
          <p:cNvSpPr txBox="1"/>
          <p:nvPr/>
        </p:nvSpPr>
        <p:spPr>
          <a:xfrm>
            <a:off x="5104606" y="3345366"/>
            <a:ext cx="14173200" cy="47001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200000"/>
              </a:lnSpc>
            </a:pPr>
            <a:r>
              <a:rPr kumimoji="1" lang="en-US" altLang="zh-CN" sz="8000" b="1" dirty="0">
                <a:solidFill>
                  <a:srgbClr val="2A70E3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Part 2: </a:t>
            </a:r>
            <a:r>
              <a:rPr kumimoji="1" lang="zh-CN" altLang="en-US" sz="8000" b="1" dirty="0">
                <a:solidFill>
                  <a:srgbClr val="2A70E3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社区运营</a:t>
            </a:r>
            <a:endParaRPr kumimoji="1" lang="en-US" altLang="zh-CN" sz="8000" b="1" dirty="0">
              <a:solidFill>
                <a:srgbClr val="2A70E3"/>
              </a:solidFill>
              <a:latin typeface="PingFang SC" panose="020B0400000000000000" pitchFamily="34" charset="-122"/>
              <a:ea typeface="PingFang SC" panose="020B0400000000000000" pitchFamily="34" charset="-122"/>
            </a:endParaRPr>
          </a:p>
          <a:p>
            <a:pPr algn="ctr">
              <a:lnSpc>
                <a:spcPct val="200000"/>
              </a:lnSpc>
            </a:pPr>
            <a:r>
              <a:rPr kumimoji="1" lang="zh-CN" altLang="en-US" sz="8000" b="1" dirty="0">
                <a:solidFill>
                  <a:srgbClr val="2A70E3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如何从</a:t>
            </a:r>
            <a:r>
              <a:rPr kumimoji="1" lang="en-US" altLang="zh-CN" sz="8000" b="1" dirty="0">
                <a:solidFill>
                  <a:srgbClr val="2A70E3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0</a:t>
            </a:r>
            <a:r>
              <a:rPr kumimoji="1" lang="zh-CN" altLang="en-US" sz="8000" b="1" dirty="0">
                <a:solidFill>
                  <a:srgbClr val="2A70E3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到</a:t>
            </a:r>
            <a:r>
              <a:rPr kumimoji="1" lang="en-US" altLang="zh-CN" sz="8000" b="1" dirty="0">
                <a:solidFill>
                  <a:srgbClr val="2A70E3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1</a:t>
            </a:r>
            <a:r>
              <a:rPr kumimoji="1" lang="zh-CN" altLang="en-US" sz="8000" b="1" dirty="0">
                <a:solidFill>
                  <a:srgbClr val="2A70E3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运营海外社区？</a:t>
            </a:r>
            <a:endParaRPr kumimoji="1" lang="en-US" altLang="zh-CN" sz="8000" b="1" dirty="0">
              <a:solidFill>
                <a:srgbClr val="2A70E3"/>
              </a:solidFill>
              <a:latin typeface="PingFang SC" panose="020B0400000000000000" pitchFamily="34" charset="-122"/>
              <a:ea typeface="PingFang SC" panose="020B0400000000000000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23973641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DB545648-E0AE-21BF-2DEB-84199527C485}"/>
              </a:ext>
            </a:extLst>
          </p:cNvPr>
          <p:cNvSpPr txBox="1"/>
          <p:nvPr/>
        </p:nvSpPr>
        <p:spPr>
          <a:xfrm>
            <a:off x="4244046" y="997468"/>
            <a:ext cx="16876364" cy="123937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200000"/>
              </a:lnSpc>
            </a:pPr>
            <a:r>
              <a:rPr kumimoji="1" lang="en-US" altLang="zh-CN" sz="4800" b="1" dirty="0">
                <a:solidFill>
                  <a:srgbClr val="2A70E3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PLG</a:t>
            </a:r>
            <a:r>
              <a:rPr kumimoji="1" lang="zh-CN" altLang="en-US" sz="4800" b="1" dirty="0">
                <a:solidFill>
                  <a:srgbClr val="2A70E3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的故事：</a:t>
            </a:r>
            <a:r>
              <a:rPr kumimoji="1" lang="en-US" altLang="zh-CN" sz="4800" b="1" dirty="0">
                <a:solidFill>
                  <a:srgbClr val="2A70E3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Notion</a:t>
            </a:r>
            <a:r>
              <a:rPr kumimoji="1" lang="zh-CN" altLang="en-US" sz="4800" b="1" dirty="0">
                <a:solidFill>
                  <a:srgbClr val="2A70E3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 的早期</a:t>
            </a:r>
            <a:r>
              <a:rPr kumimoji="1" lang="en-US" altLang="zh-CN" sz="4800" b="1" dirty="0">
                <a:solidFill>
                  <a:srgbClr val="2A70E3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Story</a:t>
            </a:r>
          </a:p>
          <a:p>
            <a:pPr marL="685800" indent="-685800" algn="ctr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kumimoji="1" lang="en-US" altLang="zh-CN" sz="3200" b="1" dirty="0">
                <a:solidFill>
                  <a:srgbClr val="2A70E3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2</a:t>
            </a:r>
            <a:r>
              <a:rPr kumimoji="1" lang="zh-CN" altLang="en-US" sz="3200" b="1" dirty="0">
                <a:solidFill>
                  <a:srgbClr val="2A70E3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个人苦守京都，</a:t>
            </a:r>
            <a:r>
              <a:rPr kumimoji="1" lang="en-US" altLang="zh-CN" sz="3200" b="1" dirty="0">
                <a:solidFill>
                  <a:srgbClr val="2A70E3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2018</a:t>
            </a:r>
            <a:r>
              <a:rPr kumimoji="1" lang="zh-CN" altLang="en-US" sz="3200" b="1" dirty="0">
                <a:solidFill>
                  <a:srgbClr val="2A70E3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上线</a:t>
            </a:r>
            <a:r>
              <a:rPr kumimoji="1" lang="en-US" altLang="zh-CN" sz="3200" b="1" dirty="0">
                <a:solidFill>
                  <a:srgbClr val="2A70E3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Database</a:t>
            </a:r>
            <a:r>
              <a:rPr kumimoji="1" lang="zh-CN" altLang="en-US" sz="3200" b="1" dirty="0">
                <a:solidFill>
                  <a:srgbClr val="2A70E3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，全球自来水宣发</a:t>
            </a:r>
            <a:endParaRPr kumimoji="1" lang="en-US" altLang="zh-CN" sz="3200" b="1" dirty="0">
              <a:solidFill>
                <a:srgbClr val="2A70E3"/>
              </a:solidFill>
              <a:latin typeface="PingFang SC" panose="020B0400000000000000" pitchFamily="34" charset="-122"/>
              <a:ea typeface="PingFang SC" panose="020B0400000000000000" pitchFamily="34" charset="-122"/>
            </a:endParaRPr>
          </a:p>
          <a:p>
            <a:pPr marL="685800" indent="-685800" algn="ctr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kumimoji="1" lang="en-US" altLang="zh-CN" sz="3200" b="1" dirty="0">
                <a:solidFill>
                  <a:srgbClr val="2A70E3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2020</a:t>
            </a:r>
            <a:r>
              <a:rPr kumimoji="1" lang="zh-CN" altLang="en-US" sz="3200" b="1" dirty="0">
                <a:solidFill>
                  <a:srgbClr val="2A70E3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年官方运维</a:t>
            </a:r>
            <a:r>
              <a:rPr kumimoji="1" lang="en-US" altLang="zh-CN" sz="3200" b="1" dirty="0">
                <a:solidFill>
                  <a:srgbClr val="2A70E3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Community</a:t>
            </a:r>
            <a:r>
              <a:rPr kumimoji="1" lang="zh-CN" altLang="en-US" sz="3200" b="1" dirty="0">
                <a:solidFill>
                  <a:srgbClr val="2A70E3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，全球</a:t>
            </a:r>
            <a:r>
              <a:rPr kumimoji="1" lang="en-US" altLang="zh-CN" sz="3200" b="1" dirty="0">
                <a:solidFill>
                  <a:srgbClr val="2A70E3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500+ambassador</a:t>
            </a:r>
          </a:p>
          <a:p>
            <a:pPr marL="685800" indent="-685800" algn="ctr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kumimoji="1" lang="zh-CN" altLang="en-US" sz="3200" b="1" dirty="0">
                <a:solidFill>
                  <a:srgbClr val="2A70E3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早期大使是</a:t>
            </a:r>
            <a:r>
              <a:rPr kumimoji="1" lang="en-US" altLang="zh-CN" sz="3200" b="1" dirty="0">
                <a:solidFill>
                  <a:srgbClr val="2A70E3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Founder</a:t>
            </a:r>
            <a:r>
              <a:rPr kumimoji="1" lang="zh-CN" altLang="en-US" sz="3200" b="1" dirty="0">
                <a:solidFill>
                  <a:srgbClr val="2A70E3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全球跑聊下来的，</a:t>
            </a:r>
            <a:r>
              <a:rPr kumimoji="1" lang="en-US" altLang="zh-CN" sz="3200" b="1" dirty="0">
                <a:solidFill>
                  <a:srgbClr val="2A70E3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Local community</a:t>
            </a:r>
            <a:r>
              <a:rPr kumimoji="1" lang="zh-CN" altLang="en-US" sz="3200" b="1" dirty="0">
                <a:solidFill>
                  <a:srgbClr val="2A70E3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靠大使运营</a:t>
            </a:r>
            <a:endParaRPr kumimoji="1" lang="en-US" altLang="zh-CN" sz="3200" b="1" dirty="0">
              <a:solidFill>
                <a:srgbClr val="2A70E3"/>
              </a:solidFill>
              <a:latin typeface="PingFang SC" panose="020B0400000000000000" pitchFamily="34" charset="-122"/>
              <a:ea typeface="PingFang SC" panose="020B0400000000000000" pitchFamily="34" charset="-122"/>
            </a:endParaRPr>
          </a:p>
          <a:p>
            <a:pPr marL="685800" indent="-685800" algn="ctr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kumimoji="1" lang="en-US" altLang="zh-CN" sz="3200" b="1" dirty="0">
                <a:solidFill>
                  <a:srgbClr val="2A70E3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Notion</a:t>
            </a:r>
            <a:r>
              <a:rPr kumimoji="1" lang="zh-CN" altLang="en-US" sz="3200" b="1" dirty="0">
                <a:solidFill>
                  <a:srgbClr val="2A70E3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打造了完善的社区生态，很多大使靠</a:t>
            </a:r>
            <a:r>
              <a:rPr kumimoji="1" lang="en-US" altLang="zh-CN" sz="3200" b="1" dirty="0">
                <a:solidFill>
                  <a:srgbClr val="2A70E3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Notion</a:t>
            </a:r>
            <a:r>
              <a:rPr kumimoji="1" lang="zh-CN" altLang="en-US" sz="3200" b="1" dirty="0">
                <a:solidFill>
                  <a:srgbClr val="2A70E3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生活</a:t>
            </a:r>
            <a:endParaRPr kumimoji="1" lang="en-US" altLang="zh-CN" sz="3200" b="1" dirty="0">
              <a:solidFill>
                <a:srgbClr val="2A70E3"/>
              </a:solidFill>
              <a:latin typeface="PingFang SC" panose="020B0400000000000000" pitchFamily="34" charset="-122"/>
              <a:ea typeface="PingFang SC" panose="020B0400000000000000" pitchFamily="34" charset="-122"/>
            </a:endParaRPr>
          </a:p>
          <a:p>
            <a:pPr algn="ctr">
              <a:lnSpc>
                <a:spcPct val="200000"/>
              </a:lnSpc>
            </a:pPr>
            <a:r>
              <a:rPr kumimoji="1" lang="en-US" altLang="zh-CN" sz="4800" b="1" dirty="0">
                <a:solidFill>
                  <a:srgbClr val="2A70E3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2B </a:t>
            </a:r>
            <a:r>
              <a:rPr kumimoji="1" lang="zh-CN" altLang="en-US" sz="4800" b="1" dirty="0">
                <a:solidFill>
                  <a:srgbClr val="2A70E3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的故事：</a:t>
            </a:r>
            <a:r>
              <a:rPr kumimoji="1" lang="en-US" altLang="zh-CN" sz="4800" b="1" dirty="0" err="1">
                <a:solidFill>
                  <a:srgbClr val="2A70E3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HeyGen</a:t>
            </a:r>
            <a:r>
              <a:rPr kumimoji="1" lang="zh-CN" altLang="en-US" sz="4800" b="1" dirty="0">
                <a:solidFill>
                  <a:srgbClr val="2A70E3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的早期</a:t>
            </a:r>
            <a:r>
              <a:rPr kumimoji="1" lang="en-US" altLang="zh-CN" sz="4800" b="1" dirty="0">
                <a:solidFill>
                  <a:srgbClr val="2A70E3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story</a:t>
            </a:r>
          </a:p>
          <a:p>
            <a:pPr marL="685800" indent="-685800" algn="ctr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kumimoji="1" lang="en-US" altLang="zh-CN" sz="3200" b="1" dirty="0">
                <a:solidFill>
                  <a:srgbClr val="2A70E3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Fiverr</a:t>
            </a:r>
            <a:r>
              <a:rPr kumimoji="1" lang="zh-CN" altLang="en-US" sz="3200" b="1" dirty="0">
                <a:solidFill>
                  <a:srgbClr val="2A70E3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验证需求</a:t>
            </a:r>
            <a:endParaRPr kumimoji="1" lang="en-US" altLang="zh-CN" sz="3200" b="1" dirty="0">
              <a:solidFill>
                <a:srgbClr val="2A70E3"/>
              </a:solidFill>
              <a:latin typeface="PingFang SC" panose="020B0400000000000000" pitchFamily="34" charset="-122"/>
              <a:ea typeface="PingFang SC" panose="020B0400000000000000" pitchFamily="34" charset="-122"/>
            </a:endParaRPr>
          </a:p>
          <a:p>
            <a:pPr marL="685800" indent="-685800" algn="ctr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kumimoji="1" lang="en-US" altLang="zh-CN" sz="3200" b="1" dirty="0">
                <a:solidFill>
                  <a:srgbClr val="2A70E3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1800</a:t>
            </a:r>
            <a:r>
              <a:rPr kumimoji="1" lang="zh-CN" altLang="en-US" sz="3200" b="1" dirty="0">
                <a:solidFill>
                  <a:srgbClr val="2A70E3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场用户访谈</a:t>
            </a:r>
            <a:r>
              <a:rPr kumimoji="1" lang="en-US" altLang="zh-CN" sz="3200" b="1" dirty="0">
                <a:solidFill>
                  <a:srgbClr val="2A70E3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,15</a:t>
            </a:r>
            <a:r>
              <a:rPr kumimoji="1" lang="zh-CN" altLang="en-US" sz="3200" b="1" dirty="0">
                <a:solidFill>
                  <a:srgbClr val="2A70E3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分钟一个</a:t>
            </a:r>
            <a:endParaRPr kumimoji="1" lang="en-US" altLang="zh-CN" sz="3200" b="1" dirty="0">
              <a:solidFill>
                <a:srgbClr val="2A70E3"/>
              </a:solidFill>
              <a:latin typeface="PingFang SC" panose="020B0400000000000000" pitchFamily="34" charset="-122"/>
              <a:ea typeface="PingFang SC" panose="020B0400000000000000" pitchFamily="34" charset="-122"/>
            </a:endParaRPr>
          </a:p>
          <a:p>
            <a:pPr marL="685800" indent="-685800" algn="ctr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kumimoji="1" lang="en-US" altLang="zh-CN" sz="3200" b="1" dirty="0">
                <a:solidFill>
                  <a:srgbClr val="2A70E3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3</a:t>
            </a:r>
            <a:r>
              <a:rPr kumimoji="1" lang="zh-CN" altLang="en-US" sz="3200" b="1" dirty="0">
                <a:solidFill>
                  <a:srgbClr val="2A70E3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分钟快速</a:t>
            </a:r>
            <a:r>
              <a:rPr kumimoji="1" lang="en-US" altLang="zh-CN" sz="3200" b="1" dirty="0">
                <a:solidFill>
                  <a:srgbClr val="2A70E3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aha moment</a:t>
            </a:r>
          </a:p>
          <a:p>
            <a:pPr algn="ctr">
              <a:lnSpc>
                <a:spcPct val="200000"/>
              </a:lnSpc>
            </a:pPr>
            <a:r>
              <a:rPr kumimoji="1" lang="zh-CN" altLang="en-US" sz="3200" b="1" u="sng" dirty="0">
                <a:solidFill>
                  <a:srgbClr val="2A70E3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对用户路径的优化越上心，预测的越准确</a:t>
            </a:r>
            <a:endParaRPr kumimoji="1" lang="en-US" altLang="zh-CN" sz="3200" b="1" u="sng" dirty="0">
              <a:solidFill>
                <a:srgbClr val="2A70E3"/>
              </a:solidFill>
              <a:latin typeface="PingFang SC" panose="020B0400000000000000" pitchFamily="34" charset="-122"/>
              <a:ea typeface="PingFang SC" panose="020B0400000000000000" pitchFamily="34" charset="-122"/>
            </a:endParaRPr>
          </a:p>
          <a:p>
            <a:pPr algn="ctr">
              <a:lnSpc>
                <a:spcPct val="200000"/>
              </a:lnSpc>
            </a:pPr>
            <a:r>
              <a:rPr kumimoji="1" lang="zh-CN" altLang="en-US" sz="3200" b="1" u="sng" dirty="0">
                <a:solidFill>
                  <a:srgbClr val="2A70E3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付费转化率就越高</a:t>
            </a:r>
            <a:endParaRPr kumimoji="1" lang="en-US" altLang="zh-CN" sz="3200" b="1" u="sng" dirty="0">
              <a:solidFill>
                <a:srgbClr val="2A70E3"/>
              </a:solidFill>
              <a:latin typeface="PingFang SC" panose="020B0400000000000000" pitchFamily="34" charset="-122"/>
              <a:ea typeface="PingFang SC" panose="020B0400000000000000" pitchFamily="34" charset="-122"/>
            </a:endParaRPr>
          </a:p>
          <a:p>
            <a:pPr marL="342900" indent="-342900" algn="ctr">
              <a:lnSpc>
                <a:spcPct val="200000"/>
              </a:lnSpc>
              <a:buAutoNum type="arabicPeriod"/>
            </a:pPr>
            <a:endParaRPr kumimoji="1" lang="zh-CN" altLang="en-US" sz="1800" b="1" dirty="0">
              <a:solidFill>
                <a:srgbClr val="2A70E3"/>
              </a:solidFill>
              <a:latin typeface="PingFang SC" panose="020B0400000000000000" pitchFamily="34" charset="-122"/>
              <a:ea typeface="PingFang SC" panose="020B0400000000000000" pitchFamily="34" charset="-122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BC82AF20-7D2F-AA27-E081-0E764B7BCA18}"/>
              </a:ext>
            </a:extLst>
          </p:cNvPr>
          <p:cNvSpPr txBox="1"/>
          <p:nvPr/>
        </p:nvSpPr>
        <p:spPr>
          <a:xfrm>
            <a:off x="0" y="-142264"/>
            <a:ext cx="4833937" cy="1701556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200000"/>
              </a:lnSpc>
            </a:pPr>
            <a:r>
              <a:rPr kumimoji="1" lang="zh-CN" altLang="en-US" sz="6000" b="1" dirty="0">
                <a:solidFill>
                  <a:srgbClr val="2A70E3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分享两个故事</a:t>
            </a:r>
          </a:p>
        </p:txBody>
      </p:sp>
    </p:spTree>
    <p:extLst>
      <p:ext uri="{BB962C8B-B14F-4D97-AF65-F5344CB8AC3E}">
        <p14:creationId xmlns:p14="http://schemas.microsoft.com/office/powerpoint/2010/main" val="350315573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DB545648-E0AE-21BF-2DEB-84199527C485}"/>
              </a:ext>
            </a:extLst>
          </p:cNvPr>
          <p:cNvSpPr txBox="1"/>
          <p:nvPr/>
        </p:nvSpPr>
        <p:spPr>
          <a:xfrm>
            <a:off x="4008746" y="1814575"/>
            <a:ext cx="15359062" cy="109163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200000"/>
              </a:lnSpc>
            </a:pPr>
            <a:r>
              <a:rPr kumimoji="1" lang="en-US" altLang="zh-CN" sz="4800" b="1" dirty="0">
                <a:solidFill>
                  <a:srgbClr val="2A70E3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Community</a:t>
            </a:r>
            <a:r>
              <a:rPr kumimoji="1" lang="zh-CN" altLang="en-US" sz="4800" b="1" dirty="0">
                <a:solidFill>
                  <a:srgbClr val="2A70E3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进了人之后</a:t>
            </a:r>
            <a:endParaRPr kumimoji="1" lang="en-US" altLang="zh-CN" sz="4800" b="1" dirty="0">
              <a:solidFill>
                <a:srgbClr val="2A70E3"/>
              </a:solidFill>
              <a:latin typeface="PingFang SC" panose="020B0400000000000000" pitchFamily="34" charset="-122"/>
              <a:ea typeface="PingFang SC" panose="020B0400000000000000" pitchFamily="34" charset="-122"/>
            </a:endParaRPr>
          </a:p>
          <a:p>
            <a:pPr algn="ctr">
              <a:lnSpc>
                <a:spcPct val="200000"/>
              </a:lnSpc>
            </a:pPr>
            <a:r>
              <a:rPr kumimoji="1" lang="zh-CN" altLang="en-US" sz="4800" b="1" dirty="0">
                <a:solidFill>
                  <a:srgbClr val="2A70E3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优先做</a:t>
            </a:r>
            <a:r>
              <a:rPr kumimoji="1" lang="en-US" altLang="zh-CN" sz="4800" b="1" dirty="0">
                <a:solidFill>
                  <a:srgbClr val="2A70E3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1V1</a:t>
            </a:r>
            <a:r>
              <a:rPr kumimoji="1" lang="zh-CN" altLang="en-US" sz="4800" b="1" dirty="0">
                <a:solidFill>
                  <a:srgbClr val="2A70E3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 </a:t>
            </a:r>
            <a:r>
              <a:rPr kumimoji="1" lang="en-US" altLang="zh-CN" sz="4800" b="1" dirty="0">
                <a:solidFill>
                  <a:srgbClr val="2A70E3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DM</a:t>
            </a:r>
            <a:r>
              <a:rPr kumimoji="1" lang="zh-CN" altLang="en-US" sz="4800" b="1" dirty="0">
                <a:solidFill>
                  <a:srgbClr val="2A70E3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 </a:t>
            </a:r>
            <a:r>
              <a:rPr kumimoji="1" lang="en-US" altLang="zh-CN" sz="4800" b="1" dirty="0">
                <a:solidFill>
                  <a:srgbClr val="2A70E3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&amp;</a:t>
            </a:r>
            <a:r>
              <a:rPr kumimoji="1" lang="zh-CN" altLang="en-US" sz="4800" b="1" dirty="0">
                <a:solidFill>
                  <a:srgbClr val="2A70E3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 了解</a:t>
            </a:r>
            <a:r>
              <a:rPr kumimoji="1" lang="en-US" altLang="zh-CN" sz="4800" b="1" dirty="0">
                <a:solidFill>
                  <a:srgbClr val="2A70E3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User</a:t>
            </a:r>
            <a:r>
              <a:rPr kumimoji="1" lang="zh-CN" altLang="en-US" sz="4800" b="1" dirty="0">
                <a:solidFill>
                  <a:srgbClr val="2A70E3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 </a:t>
            </a:r>
            <a:r>
              <a:rPr kumimoji="1" lang="en-US" altLang="zh-CN" sz="4800" b="1" dirty="0">
                <a:solidFill>
                  <a:srgbClr val="2A70E3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Back Info</a:t>
            </a:r>
          </a:p>
          <a:p>
            <a:pPr algn="ctr">
              <a:lnSpc>
                <a:spcPct val="200000"/>
              </a:lnSpc>
            </a:pPr>
            <a:r>
              <a:rPr kumimoji="1" lang="zh-CN" altLang="en-US" sz="4800" b="1" dirty="0">
                <a:solidFill>
                  <a:srgbClr val="2A70E3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可以准备问卷</a:t>
            </a:r>
            <a:r>
              <a:rPr kumimoji="1" lang="en-US" altLang="zh-CN" sz="4800" b="1" dirty="0">
                <a:solidFill>
                  <a:srgbClr val="2A70E3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 &amp; Discord set up bot</a:t>
            </a:r>
          </a:p>
          <a:p>
            <a:pPr algn="ctr">
              <a:lnSpc>
                <a:spcPct val="200000"/>
              </a:lnSpc>
            </a:pPr>
            <a:r>
              <a:rPr kumimoji="1" lang="zh-CN" altLang="en-US" sz="4800" b="1" dirty="0">
                <a:solidFill>
                  <a:srgbClr val="2A70E3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调研</a:t>
            </a:r>
            <a:r>
              <a:rPr kumimoji="1" lang="en-US" altLang="zh-CN" sz="4800" b="1" dirty="0">
                <a:solidFill>
                  <a:srgbClr val="2A70E3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User Profile</a:t>
            </a:r>
            <a:r>
              <a:rPr kumimoji="1" lang="zh-CN" altLang="en-US" sz="4800" b="1" dirty="0">
                <a:solidFill>
                  <a:srgbClr val="2A70E3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 验证</a:t>
            </a:r>
            <a:r>
              <a:rPr kumimoji="1" lang="en-US" altLang="zh-CN" sz="4800" b="1" dirty="0">
                <a:solidFill>
                  <a:srgbClr val="2A70E3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Value Proposition</a:t>
            </a:r>
          </a:p>
          <a:p>
            <a:pPr algn="ctr">
              <a:lnSpc>
                <a:spcPct val="200000"/>
              </a:lnSpc>
            </a:pPr>
            <a:r>
              <a:rPr kumimoji="1" lang="zh-CN" altLang="en-US" sz="4800" b="1" dirty="0">
                <a:solidFill>
                  <a:srgbClr val="2A70E3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社群开始活跃的秘诀：</a:t>
            </a:r>
            <a:endParaRPr kumimoji="1" lang="en-US" altLang="zh-CN" sz="4800" b="1" dirty="0">
              <a:solidFill>
                <a:srgbClr val="2A70E3"/>
              </a:solidFill>
              <a:latin typeface="PingFang SC" panose="020B0400000000000000" pitchFamily="34" charset="-122"/>
              <a:ea typeface="PingFang SC" panose="020B0400000000000000" pitchFamily="34" charset="-122"/>
            </a:endParaRPr>
          </a:p>
          <a:p>
            <a:pPr algn="ctr">
              <a:lnSpc>
                <a:spcPct val="200000"/>
              </a:lnSpc>
            </a:pPr>
            <a:r>
              <a:rPr kumimoji="1" lang="zh-CN" altLang="en-US" sz="4800" b="1" u="sng" dirty="0">
                <a:solidFill>
                  <a:srgbClr val="2A70E3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关键在于：和你的用户做朋友！</a:t>
            </a:r>
            <a:endParaRPr kumimoji="1" lang="en-US" altLang="zh-CN" sz="4800" b="1" u="sng" dirty="0">
              <a:solidFill>
                <a:srgbClr val="2A70E3"/>
              </a:solidFill>
              <a:latin typeface="PingFang SC" panose="020B0400000000000000" pitchFamily="34" charset="-122"/>
              <a:ea typeface="PingFang SC" panose="020B0400000000000000" pitchFamily="34" charset="-122"/>
            </a:endParaRPr>
          </a:p>
          <a:p>
            <a:pPr algn="ctr">
              <a:lnSpc>
                <a:spcPct val="200000"/>
              </a:lnSpc>
            </a:pPr>
            <a:r>
              <a:rPr kumimoji="1" lang="zh-CN" altLang="en-US" sz="4800" b="1" u="sng" dirty="0">
                <a:solidFill>
                  <a:srgbClr val="2A70E3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你会收获：</a:t>
            </a:r>
            <a:r>
              <a:rPr kumimoji="1" lang="en-US" altLang="zh-CN" sz="4800" b="1" u="sng" dirty="0">
                <a:solidFill>
                  <a:srgbClr val="2A70E3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1500</a:t>
            </a:r>
            <a:r>
              <a:rPr kumimoji="1" lang="zh-CN" altLang="en-US" sz="4800" b="1" u="sng" dirty="0">
                <a:solidFill>
                  <a:srgbClr val="2A70E3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字长评 </a:t>
            </a:r>
            <a:r>
              <a:rPr kumimoji="1" lang="en-US" altLang="zh-CN" sz="4800" b="1" u="sng" dirty="0">
                <a:solidFill>
                  <a:srgbClr val="2A70E3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&amp;</a:t>
            </a:r>
            <a:r>
              <a:rPr kumimoji="1" lang="zh-CN" altLang="en-US" sz="4800" b="1" u="sng" dirty="0">
                <a:solidFill>
                  <a:srgbClr val="2A70E3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 </a:t>
            </a:r>
            <a:r>
              <a:rPr kumimoji="1" lang="en-US" altLang="zh-CN" sz="4800" b="1" u="sng" dirty="0">
                <a:solidFill>
                  <a:srgbClr val="2A70E3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Bug</a:t>
            </a:r>
            <a:r>
              <a:rPr kumimoji="1" lang="zh-CN" altLang="en-US" sz="4800" b="1" u="sng" dirty="0">
                <a:solidFill>
                  <a:srgbClr val="2A70E3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捉虫</a:t>
            </a:r>
            <a:r>
              <a:rPr kumimoji="1" lang="en-US" altLang="zh-CN" sz="4800" b="1" u="sng" dirty="0">
                <a:solidFill>
                  <a:srgbClr val="2A70E3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20</a:t>
            </a:r>
            <a:r>
              <a:rPr kumimoji="1" lang="zh-CN" altLang="en-US" sz="4800" b="1" u="sng" dirty="0">
                <a:solidFill>
                  <a:srgbClr val="2A70E3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页</a:t>
            </a:r>
            <a:r>
              <a:rPr kumimoji="1" lang="en-US" altLang="zh-CN" sz="4800" b="1" u="sng" dirty="0" err="1">
                <a:solidFill>
                  <a:srgbClr val="2A70E3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PPT.etc</a:t>
            </a:r>
            <a:endParaRPr kumimoji="1" lang="en-US" altLang="zh-CN" sz="4800" b="1" u="sng" dirty="0">
              <a:solidFill>
                <a:srgbClr val="2A70E3"/>
              </a:solidFill>
              <a:latin typeface="PingFang SC" panose="020B0400000000000000" pitchFamily="34" charset="-122"/>
              <a:ea typeface="PingFang SC" panose="020B0400000000000000" pitchFamily="34" charset="-122"/>
            </a:endParaRPr>
          </a:p>
          <a:p>
            <a:pPr marL="342900" indent="-342900" algn="ctr">
              <a:lnSpc>
                <a:spcPct val="200000"/>
              </a:lnSpc>
              <a:buAutoNum type="arabicPeriod"/>
            </a:pPr>
            <a:endParaRPr kumimoji="1" lang="zh-CN" altLang="en-US" sz="1800" b="1" dirty="0">
              <a:solidFill>
                <a:srgbClr val="2A70E3"/>
              </a:solidFill>
              <a:latin typeface="PingFang SC" panose="020B0400000000000000" pitchFamily="34" charset="-122"/>
              <a:ea typeface="PingFang SC" panose="020B0400000000000000" pitchFamily="34" charset="-122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BC82AF20-7D2F-AA27-E081-0E764B7BCA18}"/>
              </a:ext>
            </a:extLst>
          </p:cNvPr>
          <p:cNvSpPr txBox="1"/>
          <p:nvPr/>
        </p:nvSpPr>
        <p:spPr>
          <a:xfrm>
            <a:off x="0" y="-142264"/>
            <a:ext cx="7270595" cy="1701556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200000"/>
              </a:lnSpc>
            </a:pPr>
            <a:r>
              <a:rPr kumimoji="1" lang="zh-CN" altLang="en-US" sz="6000" b="1" dirty="0">
                <a:solidFill>
                  <a:srgbClr val="2A70E3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如何激活社区？</a:t>
            </a:r>
          </a:p>
        </p:txBody>
      </p:sp>
    </p:spTree>
    <p:extLst>
      <p:ext uri="{BB962C8B-B14F-4D97-AF65-F5344CB8AC3E}">
        <p14:creationId xmlns:p14="http://schemas.microsoft.com/office/powerpoint/2010/main" val="65293328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>
            <a:extLst>
              <a:ext uri="{FF2B5EF4-FFF2-40B4-BE49-F238E27FC236}">
                <a16:creationId xmlns:a16="http://schemas.microsoft.com/office/drawing/2014/main" id="{4C375B6E-808A-3FCF-9AD5-3CC8C0F3254B}"/>
              </a:ext>
            </a:extLst>
          </p:cNvPr>
          <p:cNvSpPr txBox="1"/>
          <p:nvPr/>
        </p:nvSpPr>
        <p:spPr>
          <a:xfrm>
            <a:off x="-403719" y="859740"/>
            <a:ext cx="8395586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8000" b="1" dirty="0">
                <a:solidFill>
                  <a:srgbClr val="2A70E3"/>
                </a:solidFill>
                <a:latin typeface="Arial" panose="020B0604020202020204" pitchFamily="34" charset="0"/>
                <a:ea typeface="PingFang SC" panose="020B0400000000000000" pitchFamily="34" charset="-122"/>
                <a:cs typeface="Arial" panose="020B0604020202020204" pitchFamily="34" charset="0"/>
              </a:rPr>
              <a:t>Who Am I </a:t>
            </a:r>
            <a:endParaRPr kumimoji="1" lang="zh-CN" altLang="en-US" sz="8000" b="1" dirty="0">
              <a:solidFill>
                <a:srgbClr val="2A70E3"/>
              </a:solidFill>
              <a:latin typeface="Arial" panose="020B0604020202020204" pitchFamily="34" charset="0"/>
              <a:ea typeface="PingFang SC" panose="020B0400000000000000" pitchFamily="34" charset="-122"/>
              <a:cs typeface="Arial" panose="020B0604020202020204" pitchFamily="34" charset="0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637F9F82-2C68-C98B-A837-129D86737753}"/>
              </a:ext>
            </a:extLst>
          </p:cNvPr>
          <p:cNvSpPr txBox="1"/>
          <p:nvPr/>
        </p:nvSpPr>
        <p:spPr>
          <a:xfrm>
            <a:off x="402724" y="3186879"/>
            <a:ext cx="14316886" cy="64895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kumimoji="1" lang="en-US" altLang="zh-CN" sz="5400" b="1" dirty="0">
                <a:solidFill>
                  <a:srgbClr val="2A70E3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 Black" panose="020B0604020202020204" pitchFamily="34" charset="0"/>
              </a:rPr>
              <a:t>2020</a:t>
            </a:r>
            <a:r>
              <a:rPr kumimoji="1" lang="zh-CN" altLang="en-US" sz="5400" b="1" dirty="0">
                <a:solidFill>
                  <a:srgbClr val="2A70E3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 Black" panose="020B0604020202020204" pitchFamily="34" charset="0"/>
              </a:rPr>
              <a:t>年</a:t>
            </a:r>
            <a:r>
              <a:rPr kumimoji="1" lang="en-US" altLang="zh-CN" sz="5400" b="1" dirty="0">
                <a:solidFill>
                  <a:srgbClr val="2A70E3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 Black" panose="020B0604020202020204" pitchFamily="34" charset="0"/>
              </a:rPr>
              <a:t>11</a:t>
            </a:r>
            <a:r>
              <a:rPr kumimoji="1" lang="zh-CN" altLang="en-US" sz="5400" b="1" dirty="0">
                <a:solidFill>
                  <a:srgbClr val="2A70E3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 Black" panose="020B0604020202020204" pitchFamily="34" charset="0"/>
              </a:rPr>
              <a:t>月回国开始创业，奇绩</a:t>
            </a:r>
            <a:r>
              <a:rPr kumimoji="1" lang="en-US" altLang="zh-CN" sz="5400" b="1" dirty="0">
                <a:solidFill>
                  <a:srgbClr val="2A70E3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 Black" panose="020B0604020202020204" pitchFamily="34" charset="0"/>
              </a:rPr>
              <a:t>S21</a:t>
            </a:r>
            <a:r>
              <a:rPr kumimoji="1" lang="zh-CN" altLang="en-US" sz="5400" b="1" dirty="0">
                <a:solidFill>
                  <a:srgbClr val="2A70E3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 Black" panose="020B0604020202020204" pitchFamily="34" charset="0"/>
              </a:rPr>
              <a:t>校友</a:t>
            </a:r>
          </a:p>
          <a:p>
            <a:pPr marL="457200" indent="-4572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kumimoji="1" lang="zh-CN" altLang="en-US" sz="5400" b="1" dirty="0">
                <a:solidFill>
                  <a:srgbClr val="2A70E3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 Black" panose="020B0604020202020204" pitchFamily="34" charset="0"/>
              </a:rPr>
              <a:t>爱丁堡大学创业生态系统</a:t>
            </a:r>
            <a:r>
              <a:rPr kumimoji="1" lang="en-US" altLang="zh-CN" sz="5400" b="1" dirty="0">
                <a:solidFill>
                  <a:srgbClr val="2A70E3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 Black" panose="020B0604020202020204" pitchFamily="34" charset="0"/>
              </a:rPr>
              <a:t>PHD </a:t>
            </a:r>
            <a:r>
              <a:rPr kumimoji="1" lang="zh-CN" altLang="en-US" sz="5400" b="1" dirty="0">
                <a:solidFill>
                  <a:srgbClr val="2A70E3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 Black" panose="020B0604020202020204" pitchFamily="34" charset="0"/>
              </a:rPr>
              <a:t>博士退学</a:t>
            </a:r>
          </a:p>
          <a:p>
            <a:pPr marL="457200" indent="-4572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kumimoji="1" lang="en-US" altLang="zh-CN" sz="5400" b="1" dirty="0" err="1">
                <a:solidFill>
                  <a:srgbClr val="2A70E3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 Black" panose="020B0604020202020204" pitchFamily="34" charset="0"/>
              </a:rPr>
              <a:t>AFFiNE</a:t>
            </a:r>
            <a:r>
              <a:rPr kumimoji="1" lang="en-US" altLang="zh-CN" sz="5400" b="1" dirty="0">
                <a:solidFill>
                  <a:srgbClr val="2A70E3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 Black" panose="020B0604020202020204" pitchFamily="34" charset="0"/>
              </a:rPr>
              <a:t> cofounder &amp; </a:t>
            </a:r>
            <a:r>
              <a:rPr kumimoji="1" lang="zh-CN" altLang="en-US" sz="5400" b="1" dirty="0">
                <a:solidFill>
                  <a:srgbClr val="2A70E3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 Black" panose="020B0604020202020204" pitchFamily="34" charset="0"/>
              </a:rPr>
              <a:t>前运营负责人</a:t>
            </a:r>
            <a:endParaRPr kumimoji="1" lang="en-US" altLang="zh-CN" sz="5400" b="1" dirty="0">
              <a:solidFill>
                <a:srgbClr val="2A70E3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Arial Black" panose="020B0604020202020204" pitchFamily="34" charset="0"/>
            </a:endParaRPr>
          </a:p>
          <a:p>
            <a:pPr marL="457200" indent="-4572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kumimoji="1" lang="zh-CN" altLang="en-US" sz="5400" b="1" dirty="0">
                <a:solidFill>
                  <a:srgbClr val="2A70E3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 Black" panose="020B0604020202020204" pitchFamily="34" charset="0"/>
              </a:rPr>
              <a:t>当前估值</a:t>
            </a:r>
            <a:r>
              <a:rPr kumimoji="1" lang="en-US" altLang="zh-CN" sz="5400" b="1" dirty="0">
                <a:solidFill>
                  <a:srgbClr val="2A70E3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 Black" panose="020B0604020202020204" pitchFamily="34" charset="0"/>
              </a:rPr>
              <a:t>$37M</a:t>
            </a:r>
            <a:r>
              <a:rPr kumimoji="1" lang="zh-CN" altLang="en-US" sz="5400" b="1" dirty="0">
                <a:solidFill>
                  <a:srgbClr val="2A70E3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 Black" panose="020B0604020202020204" pitchFamily="34" charset="0"/>
              </a:rPr>
              <a:t>，</a:t>
            </a:r>
            <a:r>
              <a:rPr kumimoji="1" lang="en-US" altLang="zh-CN" sz="5400" b="1" dirty="0">
                <a:solidFill>
                  <a:srgbClr val="2A70E3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Arial Black" panose="020B0604020202020204" pitchFamily="34" charset="0"/>
              </a:rPr>
              <a:t>Pre-A round</a:t>
            </a:r>
            <a:endParaRPr kumimoji="1" lang="zh-CN" altLang="en-US" sz="5400" b="1" dirty="0">
              <a:solidFill>
                <a:srgbClr val="2A70E3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Arial Black" panose="020B0604020202020204" pitchFamily="34" charset="0"/>
            </a:endParaRPr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AF622D96-68D9-B7A9-56A2-FFCB563038C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049574" y="1724302"/>
            <a:ext cx="9414753" cy="94147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391948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DB545648-E0AE-21BF-2DEB-84199527C485}"/>
              </a:ext>
            </a:extLst>
          </p:cNvPr>
          <p:cNvSpPr txBox="1"/>
          <p:nvPr/>
        </p:nvSpPr>
        <p:spPr>
          <a:xfrm>
            <a:off x="4187165" y="1992994"/>
            <a:ext cx="15359062" cy="105470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kumimoji="1" lang="en-US" altLang="zh-CN" sz="4800" b="1" dirty="0">
                <a:solidFill>
                  <a:srgbClr val="2A70E3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Global</a:t>
            </a:r>
            <a:r>
              <a:rPr kumimoji="1" lang="zh-CN" altLang="en-US" sz="4800" b="1" dirty="0">
                <a:solidFill>
                  <a:srgbClr val="2A70E3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 </a:t>
            </a:r>
            <a:r>
              <a:rPr kumimoji="1" lang="en-US" altLang="zh-CN" sz="4800" b="1" dirty="0">
                <a:solidFill>
                  <a:srgbClr val="2A70E3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Market</a:t>
            </a:r>
            <a:r>
              <a:rPr kumimoji="1" lang="zh-CN" altLang="en-US" sz="4800" b="1" dirty="0">
                <a:solidFill>
                  <a:srgbClr val="2A70E3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大家英语都不好</a:t>
            </a:r>
            <a:endParaRPr kumimoji="1" lang="en-US" altLang="zh-CN" sz="4800" b="1" dirty="0">
              <a:solidFill>
                <a:srgbClr val="2A70E3"/>
              </a:solidFill>
              <a:latin typeface="PingFang SC" panose="020B0400000000000000" pitchFamily="34" charset="-122"/>
              <a:ea typeface="PingFang SC" panose="020B0400000000000000" pitchFamily="34" charset="-122"/>
            </a:endParaRPr>
          </a:p>
          <a:p>
            <a:pPr algn="ctr">
              <a:lnSpc>
                <a:spcPct val="150000"/>
              </a:lnSpc>
            </a:pPr>
            <a:r>
              <a:rPr kumimoji="1" lang="zh-CN" altLang="en-US" sz="4800" b="1" dirty="0">
                <a:solidFill>
                  <a:srgbClr val="2A70E3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英语非第一语言的国家很多</a:t>
            </a:r>
            <a:endParaRPr kumimoji="1" lang="en-US" altLang="zh-CN" sz="4800" b="1" dirty="0">
              <a:solidFill>
                <a:srgbClr val="2A70E3"/>
              </a:solidFill>
              <a:latin typeface="PingFang SC" panose="020B0400000000000000" pitchFamily="34" charset="-122"/>
              <a:ea typeface="PingFang SC" panose="020B0400000000000000" pitchFamily="34" charset="-122"/>
            </a:endParaRPr>
          </a:p>
          <a:p>
            <a:pPr algn="ctr">
              <a:lnSpc>
                <a:spcPct val="150000"/>
              </a:lnSpc>
            </a:pPr>
            <a:r>
              <a:rPr kumimoji="1" lang="zh-CN" altLang="en-US" sz="4800" b="1" dirty="0">
                <a:solidFill>
                  <a:srgbClr val="2A70E3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大家英语水平都差不多</a:t>
            </a:r>
            <a:endParaRPr kumimoji="1" lang="en-US" altLang="zh-CN" sz="4800" b="1" dirty="0">
              <a:solidFill>
                <a:srgbClr val="2A70E3"/>
              </a:solidFill>
              <a:latin typeface="PingFang SC" panose="020B0400000000000000" pitchFamily="34" charset="-122"/>
              <a:ea typeface="PingFang SC" panose="020B0400000000000000" pitchFamily="34" charset="-122"/>
            </a:endParaRPr>
          </a:p>
          <a:p>
            <a:pPr algn="ctr">
              <a:lnSpc>
                <a:spcPct val="150000"/>
              </a:lnSpc>
            </a:pPr>
            <a:r>
              <a:rPr kumimoji="1" lang="en-US" altLang="zh-CN" sz="4800" b="1" dirty="0">
                <a:solidFill>
                  <a:srgbClr val="2A70E3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User Meeting</a:t>
            </a:r>
            <a:r>
              <a:rPr kumimoji="1" lang="zh-CN" altLang="en-US" sz="4800" b="1" dirty="0">
                <a:solidFill>
                  <a:srgbClr val="2A70E3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的关键在于：</a:t>
            </a:r>
            <a:endParaRPr kumimoji="1" lang="en-US" altLang="zh-CN" sz="4800" b="1" dirty="0">
              <a:solidFill>
                <a:srgbClr val="2A70E3"/>
              </a:solidFill>
              <a:latin typeface="PingFang SC" panose="020B0400000000000000" pitchFamily="34" charset="-122"/>
              <a:ea typeface="PingFang SC" panose="020B0400000000000000" pitchFamily="34" charset="-122"/>
            </a:endParaRPr>
          </a:p>
          <a:p>
            <a:pPr marL="685800" indent="-685800" algn="ctr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zh-CN" altLang="en-US" sz="4800" b="1" i="1" u="sng" dirty="0">
                <a:solidFill>
                  <a:srgbClr val="2A70E3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辨别对方是否说真话（而不是礼貌 </a:t>
            </a:r>
            <a:r>
              <a:rPr kumimoji="1" lang="en-US" altLang="zh-CN" sz="4800" b="1" i="1" u="sng" dirty="0">
                <a:solidFill>
                  <a:srgbClr val="2A70E3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&amp;</a:t>
            </a:r>
            <a:r>
              <a:rPr kumimoji="1" lang="zh-CN" altLang="en-US" sz="4800" b="1" i="1" u="sng" dirty="0">
                <a:solidFill>
                  <a:srgbClr val="2A70E3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 客气</a:t>
            </a:r>
            <a:endParaRPr kumimoji="1" lang="en-US" altLang="zh-CN" sz="4800" b="1" i="1" u="sng" dirty="0">
              <a:solidFill>
                <a:srgbClr val="2A70E3"/>
              </a:solidFill>
              <a:latin typeface="PingFang SC" panose="020B0400000000000000" pitchFamily="34" charset="-122"/>
              <a:ea typeface="PingFang SC" panose="020B0400000000000000" pitchFamily="34" charset="-122"/>
            </a:endParaRPr>
          </a:p>
          <a:p>
            <a:pPr marL="685800" indent="-685800" algn="ctr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zh-CN" altLang="en-US" sz="4800" b="1" i="1" u="sng" dirty="0">
                <a:solidFill>
                  <a:srgbClr val="2A70E3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辨别真正的付费点</a:t>
            </a:r>
            <a:endParaRPr kumimoji="1" lang="en-US" altLang="zh-CN" sz="4800" b="1" i="1" u="sng" dirty="0">
              <a:solidFill>
                <a:srgbClr val="2A70E3"/>
              </a:solidFill>
              <a:latin typeface="PingFang SC" panose="020B0400000000000000" pitchFamily="34" charset="-122"/>
              <a:ea typeface="PingFang SC" panose="020B0400000000000000" pitchFamily="34" charset="-122"/>
            </a:endParaRPr>
          </a:p>
          <a:p>
            <a:pPr marL="685800" indent="-685800" algn="ctr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zh-CN" altLang="en-US" sz="4800" b="1" i="1" u="sng" dirty="0">
                <a:solidFill>
                  <a:srgbClr val="2A70E3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让用户说</a:t>
            </a:r>
            <a:r>
              <a:rPr kumimoji="1" lang="en-US" altLang="zh-CN" sz="4800" b="1" i="1" u="sng" dirty="0">
                <a:solidFill>
                  <a:srgbClr val="2A70E3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80%</a:t>
            </a:r>
            <a:r>
              <a:rPr kumimoji="1" lang="zh-CN" altLang="en-US" sz="4800" b="1" i="1" u="sng" dirty="0">
                <a:solidFill>
                  <a:srgbClr val="2A70E3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的话</a:t>
            </a:r>
            <a:endParaRPr kumimoji="1" lang="en-US" altLang="zh-CN" sz="4800" b="1" i="1" u="sng" dirty="0">
              <a:solidFill>
                <a:srgbClr val="2A70E3"/>
              </a:solidFill>
              <a:latin typeface="PingFang SC" panose="020B0400000000000000" pitchFamily="34" charset="-122"/>
              <a:ea typeface="PingFang SC" panose="020B0400000000000000" pitchFamily="34" charset="-122"/>
            </a:endParaRPr>
          </a:p>
          <a:p>
            <a:pPr marL="685800" indent="-685800" algn="ctr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zh-CN" altLang="en-US" sz="4800" b="1" i="1" u="sng" dirty="0">
                <a:solidFill>
                  <a:srgbClr val="2A70E3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可以有</a:t>
            </a:r>
            <a:r>
              <a:rPr kumimoji="1" lang="en-US" altLang="zh-CN" sz="4800" b="1" i="1" u="sng" dirty="0">
                <a:solidFill>
                  <a:srgbClr val="2A70E3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outline</a:t>
            </a:r>
            <a:r>
              <a:rPr kumimoji="1" lang="zh-CN" altLang="en-US" sz="4800" b="1" i="1" u="sng" dirty="0">
                <a:solidFill>
                  <a:srgbClr val="2A70E3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 关键还是随机应变</a:t>
            </a:r>
            <a:endParaRPr kumimoji="1" lang="en-US" altLang="zh-CN" sz="4800" b="1" i="1" u="sng" dirty="0">
              <a:solidFill>
                <a:srgbClr val="2A70E3"/>
              </a:solidFill>
              <a:latin typeface="PingFang SC" panose="020B0400000000000000" pitchFamily="34" charset="-122"/>
              <a:ea typeface="PingFang SC" panose="020B0400000000000000" pitchFamily="34" charset="-122"/>
            </a:endParaRPr>
          </a:p>
          <a:p>
            <a:pPr marL="685800" indent="-685800" algn="ctr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zh-CN" altLang="en-US" sz="4800" b="1" i="1" u="sng" dirty="0">
                <a:solidFill>
                  <a:srgbClr val="2A70E3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甄别早期高价值用户</a:t>
            </a:r>
            <a:endParaRPr kumimoji="1" lang="en-US" altLang="zh-CN" sz="4800" b="1" i="1" u="sng" dirty="0">
              <a:solidFill>
                <a:srgbClr val="2A70E3"/>
              </a:solidFill>
              <a:latin typeface="PingFang SC" panose="020B0400000000000000" pitchFamily="34" charset="-122"/>
              <a:ea typeface="PingFang SC" panose="020B0400000000000000" pitchFamily="34" charset="-122"/>
            </a:endParaRPr>
          </a:p>
          <a:p>
            <a:pPr algn="ctr">
              <a:lnSpc>
                <a:spcPct val="200000"/>
              </a:lnSpc>
            </a:pPr>
            <a:endParaRPr kumimoji="1" lang="zh-CN" altLang="en-US" sz="1800" b="1" dirty="0">
              <a:solidFill>
                <a:srgbClr val="2A70E3"/>
              </a:solidFill>
              <a:latin typeface="PingFang SC" panose="020B0400000000000000" pitchFamily="34" charset="-122"/>
              <a:ea typeface="PingFang SC" panose="020B0400000000000000" pitchFamily="34" charset="-122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BC82AF20-7D2F-AA27-E081-0E764B7BCA18}"/>
              </a:ext>
            </a:extLst>
          </p:cNvPr>
          <p:cNvSpPr txBox="1"/>
          <p:nvPr/>
        </p:nvSpPr>
        <p:spPr>
          <a:xfrm>
            <a:off x="0" y="-142264"/>
            <a:ext cx="7270595" cy="1701556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200000"/>
              </a:lnSpc>
            </a:pPr>
            <a:r>
              <a:rPr kumimoji="1" lang="zh-CN" altLang="en-US" sz="6000" b="1" dirty="0">
                <a:solidFill>
                  <a:srgbClr val="2A70E3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不要害怕说英语！</a:t>
            </a:r>
          </a:p>
        </p:txBody>
      </p:sp>
    </p:spTree>
    <p:extLst>
      <p:ext uri="{BB962C8B-B14F-4D97-AF65-F5344CB8AC3E}">
        <p14:creationId xmlns:p14="http://schemas.microsoft.com/office/powerpoint/2010/main" val="214648677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DB545648-E0AE-21BF-2DEB-84199527C485}"/>
              </a:ext>
            </a:extLst>
          </p:cNvPr>
          <p:cNvSpPr txBox="1"/>
          <p:nvPr/>
        </p:nvSpPr>
        <p:spPr>
          <a:xfrm>
            <a:off x="3874931" y="2126808"/>
            <a:ext cx="15359062" cy="105470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kumimoji="1" lang="zh-CN" altLang="en-US" sz="4800" b="1" dirty="0">
                <a:solidFill>
                  <a:srgbClr val="2A70E3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尝鲜主义者 </a:t>
            </a:r>
            <a:r>
              <a:rPr kumimoji="1" lang="en-US" altLang="zh-CN" sz="4800" b="1" dirty="0">
                <a:solidFill>
                  <a:srgbClr val="2A70E3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VS</a:t>
            </a:r>
            <a:r>
              <a:rPr kumimoji="1" lang="zh-CN" altLang="en-US" sz="4800" b="1" dirty="0">
                <a:solidFill>
                  <a:srgbClr val="2A70E3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 实用主义者 </a:t>
            </a:r>
            <a:r>
              <a:rPr kumimoji="1" lang="en-US" altLang="zh-CN" sz="4800" b="1" dirty="0">
                <a:solidFill>
                  <a:srgbClr val="2A70E3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《</a:t>
            </a:r>
            <a:r>
              <a:rPr kumimoji="1" lang="zh-CN" altLang="en-US" sz="4800" b="1" dirty="0">
                <a:solidFill>
                  <a:srgbClr val="2A70E3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跨越鸿沟</a:t>
            </a:r>
            <a:r>
              <a:rPr kumimoji="1" lang="en-US" altLang="zh-CN" sz="4800" b="1" dirty="0">
                <a:solidFill>
                  <a:srgbClr val="2A70E3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》</a:t>
            </a:r>
          </a:p>
          <a:p>
            <a:pPr algn="ctr">
              <a:lnSpc>
                <a:spcPct val="150000"/>
              </a:lnSpc>
            </a:pPr>
            <a:r>
              <a:rPr kumimoji="1" lang="zh-CN" altLang="en-US" sz="4800" b="1" dirty="0">
                <a:solidFill>
                  <a:srgbClr val="2A70E3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如何辨别高价值客户？</a:t>
            </a:r>
            <a:r>
              <a:rPr kumimoji="1" lang="zh-CN" altLang="en-US" sz="4800" b="1" u="sng" dirty="0">
                <a:solidFill>
                  <a:srgbClr val="2A70E3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进产研迭代</a:t>
            </a:r>
            <a:endParaRPr kumimoji="1" lang="en-US" altLang="zh-CN" sz="4800" b="1" u="sng" dirty="0">
              <a:solidFill>
                <a:srgbClr val="2A70E3"/>
              </a:solidFill>
              <a:latin typeface="PingFang SC" panose="020B0400000000000000" pitchFamily="34" charset="-122"/>
              <a:ea typeface="PingFang SC" panose="020B0400000000000000" pitchFamily="34" charset="-122"/>
            </a:endParaRPr>
          </a:p>
          <a:p>
            <a:pPr algn="ctr">
              <a:lnSpc>
                <a:spcPct val="150000"/>
              </a:lnSpc>
            </a:pPr>
            <a:r>
              <a:rPr kumimoji="1" lang="zh-CN" altLang="en-US" sz="4800" b="1" u="sng" dirty="0">
                <a:solidFill>
                  <a:srgbClr val="2A70E3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埋点很关键</a:t>
            </a:r>
            <a:endParaRPr kumimoji="1" lang="en-US" altLang="zh-CN" sz="4800" b="1" u="sng" dirty="0">
              <a:solidFill>
                <a:srgbClr val="2A70E3"/>
              </a:solidFill>
              <a:latin typeface="PingFang SC" panose="020B0400000000000000" pitchFamily="34" charset="-122"/>
              <a:ea typeface="PingFang SC" panose="020B0400000000000000" pitchFamily="34" charset="-122"/>
            </a:endParaRPr>
          </a:p>
          <a:p>
            <a:pPr algn="ctr">
              <a:lnSpc>
                <a:spcPct val="150000"/>
              </a:lnSpc>
            </a:pPr>
            <a:r>
              <a:rPr kumimoji="1" lang="zh-CN" altLang="en-US" sz="4800" b="1" u="sng" dirty="0">
                <a:solidFill>
                  <a:srgbClr val="2A70E3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社群活跃不代表使用活跃</a:t>
            </a:r>
            <a:endParaRPr kumimoji="1" lang="en-US" altLang="zh-CN" sz="4800" b="1" u="sng" dirty="0">
              <a:solidFill>
                <a:srgbClr val="2A70E3"/>
              </a:solidFill>
              <a:latin typeface="PingFang SC" panose="020B0400000000000000" pitchFamily="34" charset="-122"/>
              <a:ea typeface="PingFang SC" panose="020B0400000000000000" pitchFamily="34" charset="-122"/>
            </a:endParaRPr>
          </a:p>
          <a:p>
            <a:pPr algn="ctr">
              <a:lnSpc>
                <a:spcPct val="150000"/>
              </a:lnSpc>
            </a:pPr>
            <a:r>
              <a:rPr kumimoji="1" lang="zh-CN" altLang="en-US" sz="4800" b="1" dirty="0">
                <a:solidFill>
                  <a:srgbClr val="2A70E3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放渠道让潜在用户可以联系到你</a:t>
            </a:r>
            <a:endParaRPr kumimoji="1" lang="en-US" altLang="zh-CN" sz="4800" b="1" dirty="0">
              <a:solidFill>
                <a:srgbClr val="2A70E3"/>
              </a:solidFill>
              <a:latin typeface="PingFang SC" panose="020B0400000000000000" pitchFamily="34" charset="-122"/>
              <a:ea typeface="PingFang SC" panose="020B0400000000000000" pitchFamily="34" charset="-122"/>
            </a:endParaRPr>
          </a:p>
          <a:p>
            <a:pPr algn="ctr">
              <a:lnSpc>
                <a:spcPct val="150000"/>
              </a:lnSpc>
            </a:pPr>
            <a:r>
              <a:rPr kumimoji="1" lang="en-US" altLang="zh-CN" sz="4800" b="1" dirty="0">
                <a:solidFill>
                  <a:srgbClr val="2A70E3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SEO</a:t>
            </a:r>
            <a:r>
              <a:rPr kumimoji="1" lang="zh-CN" altLang="en-US" sz="4800" b="1" dirty="0">
                <a:solidFill>
                  <a:srgbClr val="2A70E3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 </a:t>
            </a:r>
            <a:r>
              <a:rPr kumimoji="1" lang="en-US" altLang="zh-CN" sz="4800" b="1" dirty="0">
                <a:solidFill>
                  <a:srgbClr val="2A70E3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&amp;</a:t>
            </a:r>
            <a:r>
              <a:rPr kumimoji="1" lang="zh-CN" altLang="en-US" sz="4800" b="1" dirty="0">
                <a:solidFill>
                  <a:srgbClr val="2A70E3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 社区 </a:t>
            </a:r>
            <a:r>
              <a:rPr kumimoji="1" lang="en-US" altLang="zh-CN" sz="4800" b="1" dirty="0">
                <a:solidFill>
                  <a:srgbClr val="2A70E3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&amp;</a:t>
            </a:r>
            <a:r>
              <a:rPr kumimoji="1" lang="zh-CN" altLang="en-US" sz="4800" b="1" dirty="0">
                <a:solidFill>
                  <a:srgbClr val="2A70E3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 </a:t>
            </a:r>
            <a:r>
              <a:rPr kumimoji="1" lang="en-US" altLang="zh-CN" sz="4800" b="1" dirty="0">
                <a:solidFill>
                  <a:srgbClr val="2A70E3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Contact</a:t>
            </a:r>
          </a:p>
          <a:p>
            <a:pPr algn="ctr">
              <a:lnSpc>
                <a:spcPct val="150000"/>
              </a:lnSpc>
            </a:pPr>
            <a:r>
              <a:rPr kumimoji="1" lang="zh-CN" altLang="en-US" sz="4800" b="1" dirty="0">
                <a:solidFill>
                  <a:srgbClr val="2A70E3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早期</a:t>
            </a:r>
            <a:r>
              <a:rPr kumimoji="1" lang="en-US" altLang="zh-CN" sz="4800" b="1" dirty="0">
                <a:solidFill>
                  <a:srgbClr val="2A70E3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30</a:t>
            </a:r>
            <a:r>
              <a:rPr kumimoji="1" lang="zh-CN" altLang="en-US" sz="4800" b="1" dirty="0">
                <a:solidFill>
                  <a:srgbClr val="2A70E3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场用户访谈，能验证</a:t>
            </a:r>
            <a:r>
              <a:rPr kumimoji="1" lang="en-US" altLang="zh-CN" sz="4800" b="1" dirty="0">
                <a:solidFill>
                  <a:srgbClr val="2A70E3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Value Proposition</a:t>
            </a:r>
          </a:p>
          <a:p>
            <a:pPr algn="ctr">
              <a:lnSpc>
                <a:spcPct val="150000"/>
              </a:lnSpc>
            </a:pPr>
            <a:r>
              <a:rPr kumimoji="1" lang="zh-CN" altLang="en-US" sz="4800" b="1" dirty="0">
                <a:solidFill>
                  <a:srgbClr val="2A70E3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平衡好重构 </a:t>
            </a:r>
            <a:r>
              <a:rPr kumimoji="1" lang="en-US" altLang="zh-CN" sz="4800" b="1" dirty="0">
                <a:solidFill>
                  <a:srgbClr val="2A70E3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&amp;</a:t>
            </a:r>
            <a:r>
              <a:rPr kumimoji="1" lang="zh-CN" altLang="en-US" sz="4800" b="1" dirty="0">
                <a:solidFill>
                  <a:srgbClr val="2A70E3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 </a:t>
            </a:r>
            <a:r>
              <a:rPr kumimoji="1" lang="en-US" altLang="zh-CN" sz="4800" b="1" dirty="0">
                <a:solidFill>
                  <a:srgbClr val="2A70E3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Pivoting</a:t>
            </a:r>
            <a:r>
              <a:rPr kumimoji="1" lang="zh-CN" altLang="en-US" sz="4800" b="1" dirty="0">
                <a:solidFill>
                  <a:srgbClr val="2A70E3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，先赚能赚到手的钱</a:t>
            </a:r>
            <a:endParaRPr kumimoji="1" lang="en-US" altLang="zh-CN" sz="4800" b="1" dirty="0">
              <a:solidFill>
                <a:srgbClr val="2A70E3"/>
              </a:solidFill>
              <a:latin typeface="PingFang SC" panose="020B0400000000000000" pitchFamily="34" charset="-122"/>
              <a:ea typeface="PingFang SC" panose="020B0400000000000000" pitchFamily="34" charset="-122"/>
            </a:endParaRPr>
          </a:p>
          <a:p>
            <a:pPr algn="ctr">
              <a:lnSpc>
                <a:spcPct val="150000"/>
              </a:lnSpc>
            </a:pPr>
            <a:r>
              <a:rPr kumimoji="1" lang="zh-CN" altLang="en-US" sz="4800" b="1" dirty="0">
                <a:solidFill>
                  <a:srgbClr val="2A70E3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重视早期付费用户的</a:t>
            </a:r>
            <a:r>
              <a:rPr kumimoji="1" lang="en-US" altLang="zh-CN" sz="4800" b="1" dirty="0">
                <a:solidFill>
                  <a:srgbClr val="2A70E3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Feedback</a:t>
            </a:r>
          </a:p>
          <a:p>
            <a:pPr algn="ctr">
              <a:lnSpc>
                <a:spcPct val="200000"/>
              </a:lnSpc>
            </a:pPr>
            <a:endParaRPr kumimoji="1" lang="zh-CN" altLang="en-US" sz="1800" b="1" dirty="0">
              <a:solidFill>
                <a:srgbClr val="2A70E3"/>
              </a:solidFill>
              <a:latin typeface="PingFang SC" panose="020B0400000000000000" pitchFamily="34" charset="-122"/>
              <a:ea typeface="PingFang SC" panose="020B0400000000000000" pitchFamily="34" charset="-122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BC82AF20-7D2F-AA27-E081-0E764B7BCA18}"/>
              </a:ext>
            </a:extLst>
          </p:cNvPr>
          <p:cNvSpPr txBox="1"/>
          <p:nvPr/>
        </p:nvSpPr>
        <p:spPr>
          <a:xfrm>
            <a:off x="0" y="-142264"/>
            <a:ext cx="7270595" cy="1701556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200000"/>
              </a:lnSpc>
            </a:pPr>
            <a:r>
              <a:rPr kumimoji="1" lang="zh-CN" altLang="en-US" sz="6000" b="1" dirty="0">
                <a:solidFill>
                  <a:srgbClr val="2A70E3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重视早期用户</a:t>
            </a:r>
          </a:p>
        </p:txBody>
      </p:sp>
    </p:spTree>
    <p:extLst>
      <p:ext uri="{BB962C8B-B14F-4D97-AF65-F5344CB8AC3E}">
        <p14:creationId xmlns:p14="http://schemas.microsoft.com/office/powerpoint/2010/main" val="204383141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5FEF0D53-CD78-74D5-BA71-877F865BA1CD}"/>
              </a:ext>
            </a:extLst>
          </p:cNvPr>
          <p:cNvSpPr txBox="1"/>
          <p:nvPr/>
        </p:nvSpPr>
        <p:spPr>
          <a:xfrm>
            <a:off x="117763" y="69272"/>
            <a:ext cx="8001001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6600" b="1" dirty="0">
                <a:solidFill>
                  <a:srgbClr val="2A70E3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有哪些</a:t>
            </a:r>
            <a:r>
              <a:rPr lang="en-US" altLang="zh-CN" sz="6600" b="1" dirty="0">
                <a:solidFill>
                  <a:srgbClr val="2A70E3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tips</a:t>
            </a:r>
            <a:r>
              <a:rPr lang="zh-CN" altLang="en-US" sz="6600" b="1" dirty="0">
                <a:solidFill>
                  <a:srgbClr val="2A70E3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？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8443548C-A06E-F297-36F3-0EF67AC2DCFF}"/>
              </a:ext>
            </a:extLst>
          </p:cNvPr>
          <p:cNvSpPr txBox="1"/>
          <p:nvPr/>
        </p:nvSpPr>
        <p:spPr>
          <a:xfrm>
            <a:off x="583979" y="1752628"/>
            <a:ext cx="15316994" cy="102107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zh-CN" altLang="en-US" sz="4800" b="1" dirty="0">
                <a:solidFill>
                  <a:srgbClr val="2A70E3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不要迷信开源 </a:t>
            </a:r>
            <a:r>
              <a:rPr lang="en-US" altLang="zh-CN" sz="4800" b="1" dirty="0">
                <a:solidFill>
                  <a:srgbClr val="2A70E3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&amp;</a:t>
            </a:r>
            <a:r>
              <a:rPr lang="zh-CN" altLang="en-US" sz="4800" b="1" dirty="0">
                <a:solidFill>
                  <a:srgbClr val="2A70E3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开源影响力</a:t>
            </a:r>
            <a:r>
              <a:rPr lang="en-US" altLang="zh-CN" sz="4800" b="1" dirty="0">
                <a:solidFill>
                  <a:srgbClr val="2A70E3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: </a:t>
            </a:r>
            <a:r>
              <a:rPr lang="zh-CN" altLang="en-US" sz="4800" b="1" dirty="0">
                <a:solidFill>
                  <a:srgbClr val="2A70E3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想清楚再开源</a:t>
            </a:r>
            <a:endParaRPr lang="en-US" altLang="zh-CN" sz="4800" b="1" dirty="0">
              <a:solidFill>
                <a:srgbClr val="2A70E3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>
              <a:lnSpc>
                <a:spcPct val="200000"/>
              </a:lnSpc>
            </a:pPr>
            <a:r>
              <a:rPr lang="zh-CN" altLang="en-US" sz="4800" b="1" u="sng" dirty="0">
                <a:solidFill>
                  <a:srgbClr val="2A70E3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运营就是扎扎实实下苦功夫的事情</a:t>
            </a:r>
          </a:p>
          <a:p>
            <a:pPr>
              <a:lnSpc>
                <a:spcPct val="200000"/>
              </a:lnSpc>
            </a:pPr>
            <a:r>
              <a:rPr lang="zh-CN" altLang="en-US" sz="4800" b="1" dirty="0">
                <a:solidFill>
                  <a:srgbClr val="2A70E3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去发现一个值得解决的问题，然后</a:t>
            </a:r>
            <a:r>
              <a:rPr lang="en-US" altLang="zh-CN" sz="4800" b="1" dirty="0">
                <a:solidFill>
                  <a:srgbClr val="2A70E3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make sth people want</a:t>
            </a:r>
            <a:r>
              <a:rPr lang="zh-CN" altLang="en-US" sz="4800" b="1" dirty="0">
                <a:solidFill>
                  <a:srgbClr val="2A70E3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lang="zh-CN" altLang="en-US" sz="4800" b="1" u="sng" dirty="0">
                <a:solidFill>
                  <a:srgbClr val="2A70E3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重视早期付费用户的反馈</a:t>
            </a:r>
            <a:endParaRPr lang="en-US" altLang="zh-CN" sz="4800" b="1" u="sng" dirty="0">
              <a:solidFill>
                <a:srgbClr val="2A70E3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>
              <a:lnSpc>
                <a:spcPct val="200000"/>
              </a:lnSpc>
            </a:pPr>
            <a:r>
              <a:rPr lang="zh-CN" altLang="en-US" sz="4800" b="1" dirty="0">
                <a:solidFill>
                  <a:srgbClr val="2A70E3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越早开始商业化，后续发展会更顺利</a:t>
            </a:r>
            <a:endParaRPr lang="en-US" altLang="zh-CN" sz="4800" b="1" dirty="0">
              <a:solidFill>
                <a:srgbClr val="2A70E3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pPr>
              <a:lnSpc>
                <a:spcPct val="200000"/>
              </a:lnSpc>
            </a:pPr>
            <a:r>
              <a:rPr lang="zh-CN" altLang="en-US" sz="4800" b="1" dirty="0">
                <a:solidFill>
                  <a:srgbClr val="2A70E3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一定记得</a:t>
            </a:r>
            <a:r>
              <a:rPr lang="en-US" altLang="zh-CN" sz="4800" b="1" dirty="0">
                <a:solidFill>
                  <a:srgbClr val="2A70E3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Balance</a:t>
            </a:r>
            <a:r>
              <a:rPr lang="zh-CN" altLang="en-US" sz="4800" b="1" dirty="0">
                <a:solidFill>
                  <a:srgbClr val="2A70E3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重构 </a:t>
            </a:r>
            <a:r>
              <a:rPr lang="en-US" altLang="zh-CN" sz="4800" b="1" dirty="0">
                <a:solidFill>
                  <a:srgbClr val="2A70E3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&amp;</a:t>
            </a:r>
            <a:r>
              <a:rPr lang="zh-CN" altLang="en-US" sz="4800" b="1" dirty="0">
                <a:solidFill>
                  <a:srgbClr val="2A70E3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用户体验 之间的</a:t>
            </a:r>
            <a:r>
              <a:rPr lang="en-US" altLang="zh-CN" sz="4800" b="1" dirty="0">
                <a:solidFill>
                  <a:srgbClr val="2A70E3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Gap</a:t>
            </a:r>
          </a:p>
          <a:p>
            <a:pPr>
              <a:lnSpc>
                <a:spcPct val="200000"/>
              </a:lnSpc>
            </a:pPr>
            <a:r>
              <a:rPr lang="zh-CN" altLang="en-US" sz="4800" b="1" dirty="0">
                <a:solidFill>
                  <a:srgbClr val="2A70E3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关于出海运营相关欢迎随时联络我</a:t>
            </a:r>
            <a:r>
              <a:rPr lang="en-US" altLang="zh-CN" sz="4800" b="1" dirty="0">
                <a:solidFill>
                  <a:srgbClr val="2A70E3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🙋</a:t>
            </a: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5C674751-9DA7-4221-06FF-19EC31C8DC3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900973" y="485301"/>
            <a:ext cx="8001001" cy="108405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613710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>
            <a:extLst>
              <a:ext uri="{FF2B5EF4-FFF2-40B4-BE49-F238E27FC236}">
                <a16:creationId xmlns:a16="http://schemas.microsoft.com/office/drawing/2014/main" id="{6C63D75C-6A66-5791-C7AE-A9DC1AFF8994}"/>
              </a:ext>
            </a:extLst>
          </p:cNvPr>
          <p:cNvSpPr txBox="1"/>
          <p:nvPr/>
        </p:nvSpPr>
        <p:spPr>
          <a:xfrm>
            <a:off x="5104606" y="3345366"/>
            <a:ext cx="14173200" cy="47001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200000"/>
              </a:lnSpc>
            </a:pPr>
            <a:r>
              <a:rPr kumimoji="1" lang="en-US" altLang="zh-CN" sz="8000" b="1" dirty="0">
                <a:solidFill>
                  <a:srgbClr val="2A70E3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Part 1: </a:t>
            </a:r>
            <a:r>
              <a:rPr kumimoji="1" lang="zh-CN" altLang="en-US" sz="8000" b="1" dirty="0">
                <a:solidFill>
                  <a:srgbClr val="2A70E3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开源运营</a:t>
            </a:r>
            <a:endParaRPr kumimoji="1" lang="en-US" altLang="zh-CN" sz="8000" b="1" dirty="0">
              <a:solidFill>
                <a:srgbClr val="2A70E3"/>
              </a:solidFill>
              <a:latin typeface="PingFang SC" panose="020B0400000000000000" pitchFamily="34" charset="-122"/>
              <a:ea typeface="PingFang SC" panose="020B0400000000000000" pitchFamily="34" charset="-122"/>
            </a:endParaRPr>
          </a:p>
          <a:p>
            <a:pPr algn="ctr">
              <a:lnSpc>
                <a:spcPct val="200000"/>
              </a:lnSpc>
            </a:pPr>
            <a:r>
              <a:rPr kumimoji="1" lang="zh-CN" altLang="en-US" sz="8000" b="1" dirty="0">
                <a:solidFill>
                  <a:srgbClr val="2A70E3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如何一周拿</a:t>
            </a:r>
            <a:r>
              <a:rPr kumimoji="1" lang="en-US" altLang="zh-CN" sz="8000" b="1" dirty="0">
                <a:solidFill>
                  <a:srgbClr val="2A70E3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6000</a:t>
            </a:r>
            <a:r>
              <a:rPr kumimoji="1" lang="zh-CN" altLang="en-US" sz="8000" b="1" dirty="0">
                <a:solidFill>
                  <a:srgbClr val="2A70E3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 </a:t>
            </a:r>
            <a:r>
              <a:rPr kumimoji="1" lang="en-US" altLang="zh-CN" sz="8000" b="1" dirty="0">
                <a:solidFill>
                  <a:srgbClr val="2A70E3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GitHub Star?</a:t>
            </a:r>
            <a:endParaRPr kumimoji="1" lang="zh-CN" altLang="en-US" sz="8000" b="1" dirty="0">
              <a:solidFill>
                <a:srgbClr val="2A70E3"/>
              </a:solidFill>
              <a:latin typeface="PingFang SC" panose="020B0400000000000000" pitchFamily="34" charset="-122"/>
              <a:ea typeface="PingFang SC" panose="020B0400000000000000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28044716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AutoShape 2">
            <a:extLst>
              <a:ext uri="{FF2B5EF4-FFF2-40B4-BE49-F238E27FC236}">
                <a16:creationId xmlns:a16="http://schemas.microsoft.com/office/drawing/2014/main" id="{22B74BE1-9F5A-8861-8145-D3E69EB3F1F7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2038012" y="6705599"/>
            <a:ext cx="3735387" cy="37353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98BC03F6-CBA9-2BD8-C758-43FEE54A3424}"/>
              </a:ext>
            </a:extLst>
          </p:cNvPr>
          <p:cNvSpPr txBox="1"/>
          <p:nvPr/>
        </p:nvSpPr>
        <p:spPr>
          <a:xfrm>
            <a:off x="368126" y="31828"/>
            <a:ext cx="17887950" cy="1379737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>
              <a:lnSpc>
                <a:spcPct val="200000"/>
              </a:lnSpc>
            </a:pPr>
            <a:r>
              <a:rPr kumimoji="1" lang="zh-CN" altLang="en-US" sz="4800" b="1" dirty="0">
                <a:solidFill>
                  <a:srgbClr val="2A70E3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自</a:t>
            </a:r>
            <a:r>
              <a:rPr kumimoji="1" lang="en-US" altLang="zh-CN" sz="4800" b="1" dirty="0">
                <a:solidFill>
                  <a:srgbClr val="2A70E3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2022.8.3</a:t>
            </a:r>
            <a:r>
              <a:rPr kumimoji="1" lang="zh-CN" altLang="en-US" sz="4800" b="1" dirty="0">
                <a:solidFill>
                  <a:srgbClr val="2A70E3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开源以来，累计收获</a:t>
            </a:r>
            <a:r>
              <a:rPr kumimoji="1" lang="en-US" altLang="zh-CN" sz="4800" b="1" dirty="0">
                <a:solidFill>
                  <a:srgbClr val="2A70E3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30K+</a:t>
            </a:r>
            <a:r>
              <a:rPr kumimoji="1" lang="zh-CN" altLang="en-US" sz="4800" b="1" dirty="0">
                <a:solidFill>
                  <a:srgbClr val="2A70E3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 </a:t>
            </a:r>
            <a:r>
              <a:rPr kumimoji="1" lang="en-US" altLang="zh-CN" sz="4800" b="1" dirty="0">
                <a:solidFill>
                  <a:srgbClr val="2A70E3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GitHub Star</a:t>
            </a:r>
            <a:endParaRPr kumimoji="1" lang="zh-CN" altLang="en-US" sz="4800" b="1" dirty="0">
              <a:solidFill>
                <a:srgbClr val="2A70E3"/>
              </a:solidFill>
              <a:latin typeface="PingFang SC" panose="020B0400000000000000" pitchFamily="34" charset="-122"/>
              <a:ea typeface="PingFang SC" panose="020B0400000000000000" pitchFamily="34" charset="-122"/>
            </a:endParaRPr>
          </a:p>
        </p:txBody>
      </p:sp>
      <p:pic>
        <p:nvPicPr>
          <p:cNvPr id="4" name="图片 3" descr="图表, 折线图&#10;&#10;描述已自动生成">
            <a:extLst>
              <a:ext uri="{FF2B5EF4-FFF2-40B4-BE49-F238E27FC236}">
                <a16:creationId xmlns:a16="http://schemas.microsoft.com/office/drawing/2014/main" id="{548B9649-4B42-A323-8553-61B7D3FC5D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8127" y="2546274"/>
            <a:ext cx="12030290" cy="7579690"/>
          </a:xfrm>
          <a:prstGeom prst="rect">
            <a:avLst/>
          </a:prstGeom>
        </p:spPr>
      </p:pic>
      <p:pic>
        <p:nvPicPr>
          <p:cNvPr id="7" name="图片 6" descr="图形用户界面&#10;&#10;描述已自动生成">
            <a:extLst>
              <a:ext uri="{FF2B5EF4-FFF2-40B4-BE49-F238E27FC236}">
                <a16:creationId xmlns:a16="http://schemas.microsoft.com/office/drawing/2014/main" id="{1F1FA6E8-4BBE-EECB-CC08-88FB455AC7B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635332" y="3222844"/>
            <a:ext cx="12505235" cy="7060631"/>
          </a:xfrm>
          <a:prstGeom prst="rect">
            <a:avLst/>
          </a:prstGeom>
        </p:spPr>
      </p:pic>
      <p:sp>
        <p:nvSpPr>
          <p:cNvPr id="9" name="文本框 8">
            <a:extLst>
              <a:ext uri="{FF2B5EF4-FFF2-40B4-BE49-F238E27FC236}">
                <a16:creationId xmlns:a16="http://schemas.microsoft.com/office/drawing/2014/main" id="{4C69CB66-9774-B458-CB25-A66598022AC6}"/>
              </a:ext>
            </a:extLst>
          </p:cNvPr>
          <p:cNvSpPr txBox="1"/>
          <p:nvPr/>
        </p:nvSpPr>
        <p:spPr>
          <a:xfrm>
            <a:off x="368126" y="11330667"/>
            <a:ext cx="22491873" cy="1057854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marL="571500" indent="-5715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kumimoji="1" lang="en-US" altLang="zh-CN" sz="3600" b="1" dirty="0">
                <a:solidFill>
                  <a:srgbClr val="2A70E3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2</a:t>
            </a:r>
            <a:r>
              <a:rPr kumimoji="1" lang="zh-CN" altLang="en-US" sz="3600" b="1" dirty="0">
                <a:solidFill>
                  <a:srgbClr val="2A70E3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个好用的监测</a:t>
            </a:r>
            <a:r>
              <a:rPr kumimoji="1" lang="en-US" altLang="zh-CN" sz="3600" b="1" dirty="0">
                <a:solidFill>
                  <a:srgbClr val="2A70E3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star</a:t>
            </a:r>
            <a:r>
              <a:rPr kumimoji="1" lang="zh-CN" altLang="en-US" sz="3600" b="1" dirty="0">
                <a:solidFill>
                  <a:srgbClr val="2A70E3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涨势 </a:t>
            </a:r>
            <a:r>
              <a:rPr kumimoji="1" lang="en-US" altLang="zh-CN" sz="3600" b="1" dirty="0">
                <a:solidFill>
                  <a:srgbClr val="2A70E3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&amp;</a:t>
            </a:r>
            <a:r>
              <a:rPr kumimoji="1" lang="zh-CN" altLang="en-US" sz="3600" b="1" dirty="0">
                <a:solidFill>
                  <a:srgbClr val="2A70E3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 分布的工具：</a:t>
            </a:r>
            <a:r>
              <a:rPr kumimoji="1" lang="en-US" altLang="zh-CN" sz="3600" b="1" dirty="0">
                <a:solidFill>
                  <a:srgbClr val="2A70E3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Star-history &amp; OSS Insight</a:t>
            </a:r>
            <a:endParaRPr kumimoji="1" lang="zh-CN" altLang="en-US" sz="3600" b="1" dirty="0">
              <a:solidFill>
                <a:srgbClr val="2A70E3"/>
              </a:solidFill>
              <a:latin typeface="PingFang SC" panose="020B0400000000000000" pitchFamily="34" charset="-122"/>
              <a:ea typeface="PingFang SC" panose="020B0400000000000000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0682973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徽标, 公司名称&#10;&#10;描述已自动生成">
            <a:extLst>
              <a:ext uri="{FF2B5EF4-FFF2-40B4-BE49-F238E27FC236}">
                <a16:creationId xmlns:a16="http://schemas.microsoft.com/office/drawing/2014/main" id="{199D924C-1C10-4CAE-5E84-89A9FBFCFA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431375" y="0"/>
            <a:ext cx="1657350" cy="1282473"/>
          </a:xfrm>
          <a:prstGeom prst="rect">
            <a:avLst/>
          </a:prstGeom>
        </p:spPr>
      </p:pic>
      <p:sp>
        <p:nvSpPr>
          <p:cNvPr id="6" name="AutoShape 2">
            <a:extLst>
              <a:ext uri="{FF2B5EF4-FFF2-40B4-BE49-F238E27FC236}">
                <a16:creationId xmlns:a16="http://schemas.microsoft.com/office/drawing/2014/main" id="{22B74BE1-9F5A-8861-8145-D3E69EB3F1F7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2038012" y="6705599"/>
            <a:ext cx="3735387" cy="37353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grpSp>
        <p:nvGrpSpPr>
          <p:cNvPr id="2" name="组合 1">
            <a:extLst>
              <a:ext uri="{FF2B5EF4-FFF2-40B4-BE49-F238E27FC236}">
                <a16:creationId xmlns:a16="http://schemas.microsoft.com/office/drawing/2014/main" id="{E62EB09C-67D8-48F0-8779-466747F59168}"/>
              </a:ext>
            </a:extLst>
          </p:cNvPr>
          <p:cNvGrpSpPr/>
          <p:nvPr/>
        </p:nvGrpSpPr>
        <p:grpSpPr>
          <a:xfrm>
            <a:off x="1584500" y="1895971"/>
            <a:ext cx="20907023" cy="10534154"/>
            <a:chOff x="266841" y="1081987"/>
            <a:chExt cx="11098389" cy="5291964"/>
          </a:xfrm>
        </p:grpSpPr>
        <p:pic>
          <p:nvPicPr>
            <p:cNvPr id="8" name="Picture 5">
              <a:extLst>
                <a:ext uri="{FF2B5EF4-FFF2-40B4-BE49-F238E27FC236}">
                  <a16:creationId xmlns:a16="http://schemas.microsoft.com/office/drawing/2014/main" id="{4D6F75F7-ED8F-C1F1-1B07-62952BC55D3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648802" y="1554480"/>
              <a:ext cx="5716428" cy="4819471"/>
            </a:xfrm>
            <a:prstGeom prst="rect">
              <a:avLst/>
            </a:prstGeom>
          </p:spPr>
        </p:pic>
        <p:sp>
          <p:nvSpPr>
            <p:cNvPr id="12" name="TextBox 6">
              <a:extLst>
                <a:ext uri="{FF2B5EF4-FFF2-40B4-BE49-F238E27FC236}">
                  <a16:creationId xmlns:a16="http://schemas.microsoft.com/office/drawing/2014/main" id="{B28073C0-2BFC-F732-E438-D43EE166C0D9}"/>
                </a:ext>
              </a:extLst>
            </p:cNvPr>
            <p:cNvSpPr txBox="1"/>
            <p:nvPr/>
          </p:nvSpPr>
          <p:spPr>
            <a:xfrm>
              <a:off x="7798947" y="1081987"/>
              <a:ext cx="1508047" cy="26284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altLang="zh-CN" sz="2400" b="1" dirty="0">
                  <a:solidFill>
                    <a:srgbClr val="015DE8"/>
                  </a:solidFill>
                  <a:latin typeface="PingFang SC" panose="020B0400000000000000" pitchFamily="34" charset="-122"/>
                  <a:ea typeface="PingFang SC" panose="020B0400000000000000" pitchFamily="34" charset="-122"/>
                </a:rPr>
                <a:t>M</a:t>
              </a:r>
              <a:r>
                <a:rPr lang="en-CN" altLang="zh-CN" sz="2800" b="1" dirty="0">
                  <a:solidFill>
                    <a:srgbClr val="015DE8"/>
                  </a:solidFill>
                  <a:latin typeface="PingFang SC" panose="020B0400000000000000" pitchFamily="34" charset="-122"/>
                  <a:ea typeface="PingFang SC" panose="020B0400000000000000" pitchFamily="34" charset="-122"/>
                </a:rPr>
                <a:t>edium</a:t>
              </a:r>
              <a:r>
                <a:rPr lang="zh-CN" altLang="en-US" sz="2400" b="1" dirty="0">
                  <a:solidFill>
                    <a:srgbClr val="015DE8"/>
                  </a:solidFill>
                  <a:latin typeface="PingFang SC" panose="020B0400000000000000" pitchFamily="34" charset="-122"/>
                  <a:ea typeface="PingFang SC" panose="020B0400000000000000" pitchFamily="34" charset="-122"/>
                </a:rPr>
                <a:t> 日榜登顶</a:t>
              </a:r>
              <a:endParaRPr lang="en-US" altLang="zh-CN" sz="2400" b="1" dirty="0">
                <a:solidFill>
                  <a:srgbClr val="015DE8"/>
                </a:solidFill>
                <a:latin typeface="PingFang SC" panose="020B0400000000000000" pitchFamily="34" charset="-122"/>
                <a:ea typeface="PingFang SC" panose="020B0400000000000000" pitchFamily="34" charset="-122"/>
              </a:endParaRPr>
            </a:p>
          </p:txBody>
        </p:sp>
        <p:pic>
          <p:nvPicPr>
            <p:cNvPr id="13" name="Picture 7">
              <a:extLst>
                <a:ext uri="{FF2B5EF4-FFF2-40B4-BE49-F238E27FC236}">
                  <a16:creationId xmlns:a16="http://schemas.microsoft.com/office/drawing/2014/main" id="{BA019230-AB36-C6F9-A4F4-1B982A03AB5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66841" y="1631424"/>
              <a:ext cx="5350287" cy="4619996"/>
            </a:xfrm>
            <a:prstGeom prst="rect">
              <a:avLst/>
            </a:prstGeom>
          </p:spPr>
        </p:pic>
        <p:sp>
          <p:nvSpPr>
            <p:cNvPr id="14" name="TextBox 8">
              <a:extLst>
                <a:ext uri="{FF2B5EF4-FFF2-40B4-BE49-F238E27FC236}">
                  <a16:creationId xmlns:a16="http://schemas.microsoft.com/office/drawing/2014/main" id="{EB480AF6-8249-696F-05A0-635AD3D6473D}"/>
                </a:ext>
              </a:extLst>
            </p:cNvPr>
            <p:cNvSpPr txBox="1"/>
            <p:nvPr/>
          </p:nvSpPr>
          <p:spPr>
            <a:xfrm>
              <a:off x="1160018" y="1177607"/>
              <a:ext cx="3563933" cy="26284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l"/>
              <a:r>
                <a:rPr lang="en-US" altLang="zh-CN" sz="2800" b="1" dirty="0">
                  <a:solidFill>
                    <a:srgbClr val="015DE8"/>
                  </a:solidFill>
                  <a:latin typeface="PingFang SC" panose="020B0400000000000000" pitchFamily="34" charset="-122"/>
                  <a:ea typeface="PingFang SC" panose="020B0400000000000000" pitchFamily="34" charset="-122"/>
                </a:rPr>
                <a:t>GitHub Trending</a:t>
              </a:r>
              <a:r>
                <a:rPr lang="zh-CN" altLang="en-US" sz="2800" b="1" dirty="0">
                  <a:solidFill>
                    <a:srgbClr val="015DE8"/>
                  </a:solidFill>
                  <a:latin typeface="PingFang SC" panose="020B0400000000000000" pitchFamily="34" charset="-122"/>
                  <a:ea typeface="PingFang SC" panose="020B0400000000000000" pitchFamily="34" charset="-122"/>
                </a:rPr>
                <a:t>登顶日榜、周榜、月榜</a:t>
              </a:r>
              <a:r>
                <a:rPr lang="en-US" altLang="zh-CN" sz="2800" b="1" dirty="0">
                  <a:solidFill>
                    <a:srgbClr val="015DE8"/>
                  </a:solidFill>
                  <a:latin typeface="PingFang SC" panose="020B0400000000000000" pitchFamily="34" charset="-122"/>
                  <a:ea typeface="PingFang SC" panose="020B0400000000000000" pitchFamily="34" charset="-122"/>
                </a:rPr>
                <a:t> </a:t>
              </a:r>
            </a:p>
          </p:txBody>
        </p:sp>
      </p:grpSp>
      <p:sp>
        <p:nvSpPr>
          <p:cNvPr id="16" name="文本框 15">
            <a:extLst>
              <a:ext uri="{FF2B5EF4-FFF2-40B4-BE49-F238E27FC236}">
                <a16:creationId xmlns:a16="http://schemas.microsoft.com/office/drawing/2014/main" id="{D4A4BEEA-6E35-724D-71E8-83EAA0B7E3FC}"/>
              </a:ext>
            </a:extLst>
          </p:cNvPr>
          <p:cNvSpPr txBox="1"/>
          <p:nvPr/>
        </p:nvSpPr>
        <p:spPr>
          <a:xfrm>
            <a:off x="-10318" y="0"/>
            <a:ext cx="14983618" cy="15406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200000"/>
              </a:lnSpc>
            </a:pPr>
            <a:r>
              <a:rPr kumimoji="1" lang="en-US" altLang="zh-CN" sz="4800" b="1" dirty="0">
                <a:solidFill>
                  <a:srgbClr val="2A70E3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2022.8-2023.2</a:t>
            </a:r>
            <a:r>
              <a:rPr kumimoji="1" lang="zh-CN" altLang="en-US" sz="4800" b="1" dirty="0">
                <a:solidFill>
                  <a:srgbClr val="2A70E3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累计登顶</a:t>
            </a:r>
            <a:r>
              <a:rPr kumimoji="1" lang="en-US" altLang="zh-CN" sz="4800" b="1" dirty="0">
                <a:solidFill>
                  <a:srgbClr val="2A70E3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GitHub Trending </a:t>
            </a:r>
            <a:r>
              <a:rPr kumimoji="1" lang="en-US" altLang="zh-CN" sz="5400" b="1" dirty="0">
                <a:solidFill>
                  <a:srgbClr val="2A70E3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29 </a:t>
            </a:r>
            <a:r>
              <a:rPr kumimoji="1" lang="zh-CN" altLang="en-US" sz="4800" b="1" dirty="0">
                <a:solidFill>
                  <a:srgbClr val="2A70E3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次</a:t>
            </a:r>
          </a:p>
        </p:txBody>
      </p:sp>
    </p:spTree>
    <p:extLst>
      <p:ext uri="{BB962C8B-B14F-4D97-AF65-F5344CB8AC3E}">
        <p14:creationId xmlns:p14="http://schemas.microsoft.com/office/powerpoint/2010/main" val="272498486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徽标, 公司名称&#10;&#10;描述已自动生成">
            <a:extLst>
              <a:ext uri="{FF2B5EF4-FFF2-40B4-BE49-F238E27FC236}">
                <a16:creationId xmlns:a16="http://schemas.microsoft.com/office/drawing/2014/main" id="{199D924C-1C10-4CAE-5E84-89A9FBFCFA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431375" y="0"/>
            <a:ext cx="1657350" cy="1282473"/>
          </a:xfrm>
          <a:prstGeom prst="rect">
            <a:avLst/>
          </a:prstGeom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DB545648-E0AE-21BF-2DEB-84199527C485}"/>
              </a:ext>
            </a:extLst>
          </p:cNvPr>
          <p:cNvSpPr txBox="1"/>
          <p:nvPr/>
        </p:nvSpPr>
        <p:spPr>
          <a:xfrm>
            <a:off x="2859520" y="2113474"/>
            <a:ext cx="18663372" cy="999921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kumimoji="1" lang="en-US" altLang="zh-CN" sz="4800" b="1" dirty="0">
                <a:solidFill>
                  <a:srgbClr val="2A70E3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To</a:t>
            </a:r>
            <a:r>
              <a:rPr kumimoji="1" lang="zh-CN" altLang="en-US" sz="4800" b="1" dirty="0">
                <a:solidFill>
                  <a:srgbClr val="2A70E3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 </a:t>
            </a:r>
            <a:r>
              <a:rPr kumimoji="1" lang="en-US" altLang="zh-CN" sz="4800" b="1" dirty="0">
                <a:solidFill>
                  <a:srgbClr val="2A70E3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Enterprise &amp; To Developer</a:t>
            </a:r>
            <a:r>
              <a:rPr kumimoji="1" lang="zh-CN" altLang="en-US" sz="4800" b="1" dirty="0">
                <a:solidFill>
                  <a:srgbClr val="2A70E3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的商业模式（关键！</a:t>
            </a:r>
            <a:endParaRPr kumimoji="1" lang="en-US" altLang="zh-CN" sz="4800" b="1" dirty="0">
              <a:solidFill>
                <a:srgbClr val="2A70E3"/>
              </a:solidFill>
              <a:latin typeface="PingFang SC" panose="020B0400000000000000" pitchFamily="34" charset="-122"/>
              <a:ea typeface="PingFang SC" panose="020B0400000000000000" pitchFamily="34" charset="-122"/>
            </a:endParaRPr>
          </a:p>
          <a:p>
            <a:pPr algn="ctr">
              <a:lnSpc>
                <a:spcPct val="150000"/>
              </a:lnSpc>
            </a:pPr>
            <a:r>
              <a:rPr kumimoji="1" lang="zh-CN" altLang="en-US" sz="3200" b="1" i="1" u="sng" dirty="0">
                <a:solidFill>
                  <a:srgbClr val="2A70E3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（可以参考</a:t>
            </a:r>
            <a:r>
              <a:rPr kumimoji="1" lang="en-US" altLang="zh-CN" sz="3200" b="1" i="1" u="sng" dirty="0" err="1">
                <a:solidFill>
                  <a:srgbClr val="2A70E3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MatterMost</a:t>
            </a:r>
            <a:r>
              <a:rPr kumimoji="1" lang="zh-CN" altLang="en-US" sz="3200" b="1" i="1" u="sng" dirty="0">
                <a:solidFill>
                  <a:srgbClr val="2A70E3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的商业模式</a:t>
            </a:r>
            <a:endParaRPr kumimoji="1" lang="en-US" altLang="zh-CN" sz="3200" b="1" i="1" u="sng" dirty="0">
              <a:solidFill>
                <a:srgbClr val="2A70E3"/>
              </a:solidFill>
              <a:latin typeface="PingFang SC" panose="020B0400000000000000" pitchFamily="34" charset="-122"/>
              <a:ea typeface="PingFang SC" panose="020B0400000000000000" pitchFamily="34" charset="-122"/>
            </a:endParaRPr>
          </a:p>
          <a:p>
            <a:pPr algn="ctr">
              <a:lnSpc>
                <a:spcPct val="150000"/>
              </a:lnSpc>
            </a:pPr>
            <a:r>
              <a:rPr kumimoji="1" lang="en-US" altLang="zh-CN" sz="4800" b="1" dirty="0">
                <a:solidFill>
                  <a:srgbClr val="2A70E3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API/SDK/self-host</a:t>
            </a:r>
            <a:r>
              <a:rPr kumimoji="1" lang="zh-CN" altLang="en-US" sz="4800" b="1" dirty="0">
                <a:solidFill>
                  <a:srgbClr val="2A70E3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版本 什么时候可以</a:t>
            </a:r>
            <a:r>
              <a:rPr kumimoji="1" lang="en-US" altLang="zh-CN" sz="4800" b="1" dirty="0">
                <a:solidFill>
                  <a:srgbClr val="2A70E3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ready &amp; </a:t>
            </a:r>
            <a:r>
              <a:rPr kumimoji="1" lang="zh-CN" altLang="en-US" sz="4800" b="1" dirty="0">
                <a:solidFill>
                  <a:srgbClr val="2A70E3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上线？</a:t>
            </a:r>
            <a:endParaRPr kumimoji="1" lang="en-US" altLang="zh-CN" sz="4800" b="1" dirty="0">
              <a:solidFill>
                <a:srgbClr val="2A70E3"/>
              </a:solidFill>
              <a:latin typeface="PingFang SC" panose="020B0400000000000000" pitchFamily="34" charset="-122"/>
              <a:ea typeface="PingFang SC" panose="020B0400000000000000" pitchFamily="34" charset="-122"/>
            </a:endParaRPr>
          </a:p>
          <a:p>
            <a:pPr algn="ctr">
              <a:lnSpc>
                <a:spcPct val="150000"/>
              </a:lnSpc>
            </a:pPr>
            <a:r>
              <a:rPr kumimoji="1" lang="zh-CN" altLang="en-US" sz="4800" b="1" dirty="0">
                <a:solidFill>
                  <a:srgbClr val="2A70E3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开源的目的是提升开源影响力？商业化起步？招聘？融资？</a:t>
            </a:r>
            <a:endParaRPr kumimoji="1" lang="en-US" altLang="zh-CN" sz="4800" b="1" dirty="0">
              <a:solidFill>
                <a:srgbClr val="2A70E3"/>
              </a:solidFill>
              <a:latin typeface="PingFang SC" panose="020B0400000000000000" pitchFamily="34" charset="-122"/>
              <a:ea typeface="PingFang SC" panose="020B0400000000000000" pitchFamily="34" charset="-122"/>
            </a:endParaRPr>
          </a:p>
          <a:p>
            <a:pPr algn="ctr">
              <a:lnSpc>
                <a:spcPct val="150000"/>
              </a:lnSpc>
            </a:pPr>
            <a:r>
              <a:rPr kumimoji="1" lang="zh-CN" altLang="en-US" sz="4800" b="1" dirty="0">
                <a:solidFill>
                  <a:srgbClr val="2A70E3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有多大人力可以进行后续维护 </a:t>
            </a:r>
            <a:r>
              <a:rPr kumimoji="1" lang="en-US" altLang="zh-CN" sz="4800" b="1" dirty="0">
                <a:solidFill>
                  <a:srgbClr val="2A70E3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&amp;</a:t>
            </a:r>
            <a:r>
              <a:rPr kumimoji="1" lang="zh-CN" altLang="en-US" sz="4800" b="1" dirty="0">
                <a:solidFill>
                  <a:srgbClr val="2A70E3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 运营？</a:t>
            </a:r>
            <a:endParaRPr kumimoji="1" lang="en-US" altLang="zh-CN" sz="4800" b="1" dirty="0">
              <a:solidFill>
                <a:srgbClr val="2A70E3"/>
              </a:solidFill>
              <a:latin typeface="PingFang SC" panose="020B0400000000000000" pitchFamily="34" charset="-122"/>
              <a:ea typeface="PingFang SC" panose="020B0400000000000000" pitchFamily="34" charset="-122"/>
            </a:endParaRPr>
          </a:p>
          <a:p>
            <a:pPr algn="ctr">
              <a:lnSpc>
                <a:spcPct val="150000"/>
              </a:lnSpc>
            </a:pPr>
            <a:endParaRPr kumimoji="1" lang="en-US" altLang="zh-CN" sz="4800" b="1" dirty="0">
              <a:solidFill>
                <a:srgbClr val="2A70E3"/>
              </a:solidFill>
              <a:latin typeface="PingFang SC" panose="020B0400000000000000" pitchFamily="34" charset="-122"/>
              <a:ea typeface="PingFang SC" panose="020B0400000000000000" pitchFamily="34" charset="-122"/>
            </a:endParaRPr>
          </a:p>
          <a:p>
            <a:pPr algn="ctr">
              <a:lnSpc>
                <a:spcPct val="150000"/>
              </a:lnSpc>
            </a:pPr>
            <a:r>
              <a:rPr kumimoji="1" lang="zh-CN" altLang="en-US" sz="4800" b="1" dirty="0">
                <a:solidFill>
                  <a:srgbClr val="2A70E3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开源这个</a:t>
            </a:r>
            <a:r>
              <a:rPr kumimoji="1" lang="en-US" altLang="zh-CN" sz="4800" b="1" dirty="0">
                <a:solidFill>
                  <a:srgbClr val="2A70E3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action</a:t>
            </a:r>
            <a:r>
              <a:rPr kumimoji="1" lang="zh-CN" altLang="en-US" sz="4800" b="1" dirty="0">
                <a:solidFill>
                  <a:srgbClr val="2A70E3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经过</a:t>
            </a:r>
            <a:r>
              <a:rPr kumimoji="1" lang="en-US" altLang="zh-CN" sz="4800" b="1" dirty="0">
                <a:solidFill>
                  <a:srgbClr val="2A70E3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SOP</a:t>
            </a:r>
            <a:r>
              <a:rPr kumimoji="1" lang="zh-CN" altLang="en-US" sz="4800" b="1" dirty="0">
                <a:solidFill>
                  <a:srgbClr val="2A70E3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的运营可以转化几千</a:t>
            </a:r>
            <a:r>
              <a:rPr kumimoji="1" lang="en-US" altLang="zh-CN" sz="4800" b="1" dirty="0">
                <a:solidFill>
                  <a:srgbClr val="2A70E3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+star</a:t>
            </a:r>
          </a:p>
          <a:p>
            <a:pPr algn="ctr">
              <a:lnSpc>
                <a:spcPct val="150000"/>
              </a:lnSpc>
            </a:pPr>
            <a:r>
              <a:rPr kumimoji="1" lang="zh-CN" altLang="en-US" sz="4800" b="1" dirty="0">
                <a:solidFill>
                  <a:srgbClr val="2A70E3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带来很多</a:t>
            </a:r>
            <a:r>
              <a:rPr kumimoji="1" lang="en-US" altLang="zh-CN" sz="4800" b="1" dirty="0">
                <a:solidFill>
                  <a:srgbClr val="2A70E3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SMB</a:t>
            </a:r>
            <a:r>
              <a:rPr kumimoji="1" lang="zh-CN" altLang="en-US" sz="4800" b="1" dirty="0">
                <a:solidFill>
                  <a:srgbClr val="2A70E3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的</a:t>
            </a:r>
            <a:r>
              <a:rPr kumimoji="1" lang="en-US" altLang="zh-CN" sz="4800" b="1" dirty="0">
                <a:solidFill>
                  <a:srgbClr val="2A70E3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leads</a:t>
            </a:r>
          </a:p>
          <a:p>
            <a:pPr algn="ctr">
              <a:lnSpc>
                <a:spcPct val="150000"/>
              </a:lnSpc>
            </a:pPr>
            <a:r>
              <a:rPr kumimoji="1" lang="zh-CN" altLang="en-US" sz="3200" b="1" i="1" u="sng" dirty="0">
                <a:solidFill>
                  <a:srgbClr val="2A70E3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准备好商业模式再开源，才能承接得住开源这个</a:t>
            </a:r>
            <a:r>
              <a:rPr kumimoji="1" lang="en-US" altLang="zh-CN" sz="3200" b="1" i="1" u="sng" dirty="0">
                <a:solidFill>
                  <a:srgbClr val="2A70E3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action</a:t>
            </a:r>
            <a:r>
              <a:rPr kumimoji="1" lang="zh-CN" altLang="en-US" sz="3200" b="1" i="1" u="sng" dirty="0">
                <a:solidFill>
                  <a:srgbClr val="2A70E3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带来的流量</a:t>
            </a:r>
            <a:endParaRPr kumimoji="1" lang="en-US" altLang="zh-CN" sz="3200" b="1" i="1" u="sng" dirty="0">
              <a:solidFill>
                <a:srgbClr val="2A70E3"/>
              </a:solidFill>
              <a:latin typeface="PingFang SC" panose="020B0400000000000000" pitchFamily="34" charset="-122"/>
              <a:ea typeface="PingFang SC" panose="020B0400000000000000" pitchFamily="34" charset="-122"/>
            </a:endParaRPr>
          </a:p>
          <a:p>
            <a:pPr algn="ctr">
              <a:lnSpc>
                <a:spcPct val="150000"/>
              </a:lnSpc>
            </a:pPr>
            <a:r>
              <a:rPr kumimoji="1" lang="zh-CN" altLang="en-US" sz="3200" b="1" i="1" u="sng" dirty="0">
                <a:solidFill>
                  <a:srgbClr val="2A70E3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避免浪费</a:t>
            </a:r>
            <a:endParaRPr kumimoji="1" lang="en-US" altLang="zh-CN" sz="3200" b="1" i="1" u="sng" dirty="0">
              <a:solidFill>
                <a:srgbClr val="2A70E3"/>
              </a:solidFill>
              <a:latin typeface="PingFang SC" panose="020B0400000000000000" pitchFamily="34" charset="-122"/>
              <a:ea typeface="PingFang SC" panose="020B0400000000000000" pitchFamily="34" charset="-122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BC82AF20-7D2F-AA27-E081-0E764B7BCA18}"/>
              </a:ext>
            </a:extLst>
          </p:cNvPr>
          <p:cNvSpPr txBox="1"/>
          <p:nvPr/>
        </p:nvSpPr>
        <p:spPr>
          <a:xfrm>
            <a:off x="0" y="-142264"/>
            <a:ext cx="7564582" cy="1701556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200000"/>
              </a:lnSpc>
            </a:pPr>
            <a:r>
              <a:rPr kumimoji="1" lang="zh-CN" altLang="en-US" sz="6000" b="1" dirty="0">
                <a:solidFill>
                  <a:srgbClr val="2A70E3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开源前要想清楚的事</a:t>
            </a:r>
          </a:p>
        </p:txBody>
      </p:sp>
    </p:spTree>
    <p:extLst>
      <p:ext uri="{BB962C8B-B14F-4D97-AF65-F5344CB8AC3E}">
        <p14:creationId xmlns:p14="http://schemas.microsoft.com/office/powerpoint/2010/main" val="337678253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徽标, 公司名称&#10;&#10;描述已自动生成">
            <a:extLst>
              <a:ext uri="{FF2B5EF4-FFF2-40B4-BE49-F238E27FC236}">
                <a16:creationId xmlns:a16="http://schemas.microsoft.com/office/drawing/2014/main" id="{199D924C-1C10-4CAE-5E84-89A9FBFCFA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431375" y="0"/>
            <a:ext cx="1657350" cy="1282473"/>
          </a:xfrm>
          <a:prstGeom prst="rect">
            <a:avLst/>
          </a:prstGeom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DB545648-E0AE-21BF-2DEB-84199527C485}"/>
              </a:ext>
            </a:extLst>
          </p:cNvPr>
          <p:cNvSpPr txBox="1"/>
          <p:nvPr/>
        </p:nvSpPr>
        <p:spPr>
          <a:xfrm>
            <a:off x="1886562" y="2138470"/>
            <a:ext cx="20609287" cy="105470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200000"/>
              </a:lnSpc>
            </a:pPr>
            <a:r>
              <a:rPr kumimoji="1" lang="en-US" altLang="zh-CN" sz="4800" b="1" dirty="0">
                <a:solidFill>
                  <a:srgbClr val="2A70E3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Your Positioning</a:t>
            </a:r>
            <a:r>
              <a:rPr kumimoji="1" lang="zh-CN" altLang="en-US" sz="3600" i="1" u="sng" dirty="0">
                <a:solidFill>
                  <a:srgbClr val="2A70E3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（关键！</a:t>
            </a:r>
            <a:r>
              <a:rPr kumimoji="1" lang="en-US" altLang="zh-CN" sz="3600" i="1" u="sng" dirty="0">
                <a:solidFill>
                  <a:srgbClr val="2A70E3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30</a:t>
            </a:r>
            <a:r>
              <a:rPr kumimoji="1" lang="zh-CN" altLang="en-US" sz="3600" i="1" u="sng" dirty="0">
                <a:solidFill>
                  <a:srgbClr val="2A70E3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秒让</a:t>
            </a:r>
            <a:r>
              <a:rPr kumimoji="1" lang="en-US" altLang="zh-CN" sz="3600" i="1" u="sng" dirty="0">
                <a:solidFill>
                  <a:srgbClr val="2A70E3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Global</a:t>
            </a:r>
            <a:r>
              <a:rPr kumimoji="1" lang="zh-CN" altLang="en-US" sz="3600" i="1" u="sng" dirty="0">
                <a:solidFill>
                  <a:srgbClr val="2A70E3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 </a:t>
            </a:r>
            <a:r>
              <a:rPr kumimoji="1" lang="en-US" altLang="zh-CN" sz="3600" i="1" u="sng" dirty="0">
                <a:solidFill>
                  <a:srgbClr val="2A70E3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user</a:t>
            </a:r>
            <a:r>
              <a:rPr kumimoji="1" lang="zh-CN" altLang="en-US" sz="3600" i="1" u="sng" dirty="0">
                <a:solidFill>
                  <a:srgbClr val="2A70E3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记住你</a:t>
            </a:r>
            <a:endParaRPr kumimoji="1" lang="en-US" altLang="zh-CN" sz="3600" i="1" u="sng" dirty="0">
              <a:solidFill>
                <a:srgbClr val="2A70E3"/>
              </a:solidFill>
              <a:latin typeface="PingFang SC" panose="020B0400000000000000" pitchFamily="34" charset="-122"/>
              <a:ea typeface="PingFang SC" panose="020B0400000000000000" pitchFamily="34" charset="-122"/>
            </a:endParaRPr>
          </a:p>
          <a:p>
            <a:pPr algn="ctr">
              <a:lnSpc>
                <a:spcPct val="200000"/>
              </a:lnSpc>
            </a:pPr>
            <a:r>
              <a:rPr kumimoji="1" lang="en-US" altLang="zh-CN" sz="4800" b="1" dirty="0">
                <a:solidFill>
                  <a:srgbClr val="2A70E3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GitHub</a:t>
            </a:r>
            <a:r>
              <a:rPr kumimoji="1" lang="zh-CN" altLang="en-US" sz="4800" b="1" dirty="0">
                <a:solidFill>
                  <a:srgbClr val="2A70E3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 </a:t>
            </a:r>
            <a:r>
              <a:rPr kumimoji="1" lang="en-US" altLang="zh-CN" sz="4800" b="1" dirty="0">
                <a:solidFill>
                  <a:srgbClr val="2A70E3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Readme</a:t>
            </a:r>
            <a:r>
              <a:rPr kumimoji="1" lang="zh-CN" altLang="en-US" sz="3600" i="1" u="sng" dirty="0">
                <a:solidFill>
                  <a:srgbClr val="2A70E3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（体现是否是</a:t>
            </a:r>
            <a:r>
              <a:rPr kumimoji="1" lang="en-US" altLang="zh-CN" sz="3600" i="1" u="sng" dirty="0">
                <a:solidFill>
                  <a:srgbClr val="2A70E3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professional</a:t>
            </a:r>
            <a:r>
              <a:rPr kumimoji="1" lang="zh-CN" altLang="en-US" sz="3600" i="1" u="sng" dirty="0">
                <a:solidFill>
                  <a:srgbClr val="2A70E3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的开源项目</a:t>
            </a:r>
            <a:endParaRPr kumimoji="1" lang="en-US" altLang="zh-CN" sz="3600" i="1" u="sng" dirty="0">
              <a:solidFill>
                <a:srgbClr val="2A70E3"/>
              </a:solidFill>
              <a:latin typeface="PingFang SC" panose="020B0400000000000000" pitchFamily="34" charset="-122"/>
              <a:ea typeface="PingFang SC" panose="020B0400000000000000" pitchFamily="34" charset="-122"/>
            </a:endParaRPr>
          </a:p>
          <a:p>
            <a:pPr algn="ctr">
              <a:lnSpc>
                <a:spcPct val="200000"/>
              </a:lnSpc>
            </a:pPr>
            <a:r>
              <a:rPr kumimoji="1" lang="en-US" altLang="zh-CN" sz="4800" b="1" dirty="0">
                <a:solidFill>
                  <a:srgbClr val="2A70E3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1</a:t>
            </a:r>
            <a:r>
              <a:rPr kumimoji="1" lang="zh-CN" altLang="en-US" sz="4800" b="1" dirty="0">
                <a:solidFill>
                  <a:srgbClr val="2A70E3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篇准备完善的</a:t>
            </a:r>
            <a:r>
              <a:rPr kumimoji="1" lang="en-US" altLang="zh-CN" sz="4800" b="1" dirty="0">
                <a:solidFill>
                  <a:srgbClr val="2A70E3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PR</a:t>
            </a:r>
            <a:r>
              <a:rPr kumimoji="1" lang="zh-CN" altLang="en-US" sz="4800" b="1" dirty="0">
                <a:solidFill>
                  <a:srgbClr val="2A70E3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文章</a:t>
            </a:r>
            <a:r>
              <a:rPr kumimoji="1" lang="zh-CN" altLang="en-US" sz="3600" i="1" u="sng" dirty="0">
                <a:solidFill>
                  <a:srgbClr val="2A70E3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（上了</a:t>
            </a:r>
            <a:r>
              <a:rPr kumimoji="1" lang="en-US" altLang="zh-CN" sz="3600" i="1" u="sng" dirty="0">
                <a:solidFill>
                  <a:srgbClr val="2A70E3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GitHub Trending</a:t>
            </a:r>
            <a:r>
              <a:rPr kumimoji="1" lang="zh-CN" altLang="en-US" sz="3600" i="1" u="sng" dirty="0">
                <a:solidFill>
                  <a:srgbClr val="2A70E3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其他自媒体二次传播参考的主要内容</a:t>
            </a:r>
            <a:endParaRPr kumimoji="1" lang="en-US" altLang="zh-CN" sz="3600" i="1" u="sng" dirty="0">
              <a:solidFill>
                <a:srgbClr val="2A70E3"/>
              </a:solidFill>
              <a:latin typeface="PingFang SC" panose="020B0400000000000000" pitchFamily="34" charset="-122"/>
              <a:ea typeface="PingFang SC" panose="020B0400000000000000" pitchFamily="34" charset="-122"/>
            </a:endParaRPr>
          </a:p>
          <a:p>
            <a:pPr algn="ctr">
              <a:lnSpc>
                <a:spcPct val="200000"/>
              </a:lnSpc>
            </a:pPr>
            <a:r>
              <a:rPr kumimoji="1" lang="zh-CN" altLang="en-US" sz="4800" b="1" dirty="0">
                <a:solidFill>
                  <a:srgbClr val="2A70E3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用户友好的开发者文档</a:t>
            </a:r>
            <a:r>
              <a:rPr kumimoji="1" lang="zh-CN" altLang="en-US" sz="3600" i="1" u="sng" dirty="0">
                <a:solidFill>
                  <a:srgbClr val="2A70E3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（</a:t>
            </a:r>
            <a:r>
              <a:rPr kumimoji="1" lang="en-US" altLang="zh-CN" sz="3600" i="1" u="sng" dirty="0">
                <a:solidFill>
                  <a:srgbClr val="2A70E3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developer</a:t>
            </a:r>
            <a:r>
              <a:rPr kumimoji="1" lang="zh-CN" altLang="en-US" sz="3600" i="1" u="sng" dirty="0">
                <a:solidFill>
                  <a:srgbClr val="2A70E3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验证是否是合格开源项目的基操</a:t>
            </a:r>
            <a:endParaRPr kumimoji="1" lang="en-US" altLang="zh-CN" sz="3600" i="1" u="sng" dirty="0">
              <a:solidFill>
                <a:srgbClr val="2A70E3"/>
              </a:solidFill>
              <a:latin typeface="PingFang SC" panose="020B0400000000000000" pitchFamily="34" charset="-122"/>
              <a:ea typeface="PingFang SC" panose="020B0400000000000000" pitchFamily="34" charset="-122"/>
            </a:endParaRPr>
          </a:p>
          <a:p>
            <a:pPr algn="ctr">
              <a:lnSpc>
                <a:spcPct val="200000"/>
              </a:lnSpc>
            </a:pPr>
            <a:r>
              <a:rPr kumimoji="1" lang="en-US" altLang="zh-CN" sz="4800" b="1" dirty="0">
                <a:solidFill>
                  <a:srgbClr val="2A70E3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Reddit/Twitter</a:t>
            </a:r>
            <a:r>
              <a:rPr kumimoji="1" lang="zh-CN" altLang="en-US" sz="4800" b="1" dirty="0">
                <a:solidFill>
                  <a:srgbClr val="2A70E3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的</a:t>
            </a:r>
            <a:r>
              <a:rPr kumimoji="1" lang="en-US" altLang="zh-CN" sz="4800" b="1" dirty="0">
                <a:solidFill>
                  <a:srgbClr val="2A70E3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Social Media</a:t>
            </a:r>
            <a:r>
              <a:rPr kumimoji="1" lang="zh-CN" altLang="en-US" sz="3600" i="1" u="sng" dirty="0">
                <a:solidFill>
                  <a:srgbClr val="2A70E3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（流量飞轮来源地</a:t>
            </a:r>
            <a:endParaRPr kumimoji="1" lang="en-US" altLang="zh-CN" sz="3600" i="1" u="sng" dirty="0">
              <a:solidFill>
                <a:srgbClr val="2A70E3"/>
              </a:solidFill>
              <a:latin typeface="PingFang SC" panose="020B0400000000000000" pitchFamily="34" charset="-122"/>
              <a:ea typeface="PingFang SC" panose="020B0400000000000000" pitchFamily="34" charset="-122"/>
            </a:endParaRPr>
          </a:p>
          <a:p>
            <a:pPr marL="0" marR="0" lvl="0" indent="0" algn="ctr" defTabSz="457200" rtl="0" eaLnBrk="1" fontAlgn="auto" latinLnBrk="0" hangingPunct="1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CN" sz="4800" b="1" dirty="0">
                <a:solidFill>
                  <a:srgbClr val="2A70E3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Discord</a:t>
            </a:r>
            <a:r>
              <a:rPr kumimoji="1" lang="en-US" altLang="zh-CN" sz="4800" b="1" i="0" u="none" strike="noStrike" kern="1200" cap="none" spc="0" normalizeH="0" baseline="0" noProof="0" dirty="0">
                <a:ln>
                  <a:noFill/>
                </a:ln>
                <a:solidFill>
                  <a:srgbClr val="2A70E3"/>
                </a:solidFill>
                <a:effectLst/>
                <a:uLnTx/>
                <a:uFillTx/>
                <a:latin typeface="PingFang SC" panose="020B0400000000000000" pitchFamily="34" charset="-122"/>
                <a:ea typeface="PingFang SC" panose="020B0400000000000000" pitchFamily="34" charset="-122"/>
                <a:cs typeface="+mn-cs"/>
              </a:rPr>
              <a:t>/Telegram</a:t>
            </a:r>
            <a:r>
              <a:rPr kumimoji="1" lang="zh-CN" altLang="en-US" sz="4800" b="1" i="0" u="none" strike="noStrike" kern="1200" cap="none" spc="0" normalizeH="0" baseline="0" noProof="0" dirty="0">
                <a:ln>
                  <a:noFill/>
                </a:ln>
                <a:solidFill>
                  <a:srgbClr val="2A70E3"/>
                </a:solidFill>
                <a:effectLst/>
                <a:uLnTx/>
                <a:uFillTx/>
                <a:latin typeface="PingFang SC" panose="020B0400000000000000" pitchFamily="34" charset="-122"/>
                <a:ea typeface="PingFang SC" panose="020B0400000000000000" pitchFamily="34" charset="-122"/>
                <a:cs typeface="+mn-cs"/>
              </a:rPr>
              <a:t>的</a:t>
            </a:r>
            <a:r>
              <a:rPr kumimoji="1" lang="en-US" altLang="zh-CN" sz="4800" b="1" dirty="0">
                <a:solidFill>
                  <a:srgbClr val="2A70E3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Community</a:t>
            </a:r>
            <a:r>
              <a:rPr kumimoji="1" lang="zh-CN" altLang="en-US" sz="3600" b="0" i="1" u="sng" strike="noStrike" kern="1200" cap="none" spc="0" normalizeH="0" baseline="0" noProof="0" dirty="0">
                <a:ln>
                  <a:noFill/>
                </a:ln>
                <a:solidFill>
                  <a:srgbClr val="2A70E3"/>
                </a:solidFill>
                <a:effectLst/>
                <a:uLnTx/>
                <a:uFillTx/>
                <a:latin typeface="PingFang SC" panose="020B0400000000000000" pitchFamily="34" charset="-122"/>
                <a:ea typeface="PingFang SC" panose="020B0400000000000000" pitchFamily="34" charset="-122"/>
                <a:cs typeface="+mn-cs"/>
              </a:rPr>
              <a:t>（</a:t>
            </a:r>
            <a:r>
              <a:rPr kumimoji="1" lang="zh-CN" altLang="en-US" sz="3600" i="1" u="sng" dirty="0">
                <a:solidFill>
                  <a:srgbClr val="2A70E3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早期关键用户的二次筛选 </a:t>
            </a:r>
            <a:r>
              <a:rPr kumimoji="1" lang="en-US" altLang="zh-CN" sz="3600" i="1" u="sng" dirty="0">
                <a:solidFill>
                  <a:srgbClr val="2A70E3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&amp;</a:t>
            </a:r>
            <a:r>
              <a:rPr kumimoji="1" lang="zh-CN" altLang="en-US" sz="3600" i="1" u="sng" dirty="0">
                <a:solidFill>
                  <a:srgbClr val="2A70E3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 转化</a:t>
            </a:r>
            <a:endParaRPr kumimoji="1" lang="en-US" altLang="zh-CN" sz="3600" b="0" i="1" u="sng" strike="noStrike" kern="1200" cap="none" spc="0" normalizeH="0" baseline="0" noProof="0" dirty="0">
              <a:ln>
                <a:noFill/>
              </a:ln>
              <a:solidFill>
                <a:srgbClr val="2A70E3"/>
              </a:solidFill>
              <a:effectLst/>
              <a:uLnTx/>
              <a:uFillTx/>
              <a:latin typeface="PingFang SC" panose="020B0400000000000000" pitchFamily="34" charset="-122"/>
              <a:ea typeface="PingFang SC" panose="020B0400000000000000" pitchFamily="34" charset="-122"/>
              <a:cs typeface="+mn-cs"/>
            </a:endParaRPr>
          </a:p>
          <a:p>
            <a:pPr algn="ctr">
              <a:lnSpc>
                <a:spcPct val="200000"/>
              </a:lnSpc>
            </a:pPr>
            <a:endParaRPr kumimoji="1" lang="en-US" altLang="zh-CN" sz="3600" i="1" u="sng" dirty="0">
              <a:solidFill>
                <a:srgbClr val="2A70E3"/>
              </a:solidFill>
              <a:latin typeface="PingFang SC" panose="020B0400000000000000" pitchFamily="34" charset="-122"/>
              <a:ea typeface="PingFang SC" panose="020B0400000000000000" pitchFamily="34" charset="-122"/>
            </a:endParaRPr>
          </a:p>
          <a:p>
            <a:pPr marL="342900" indent="-342900" algn="ctr">
              <a:lnSpc>
                <a:spcPct val="200000"/>
              </a:lnSpc>
              <a:buAutoNum type="arabicPeriod"/>
            </a:pPr>
            <a:endParaRPr kumimoji="1" lang="zh-CN" altLang="en-US" sz="1800" b="1" dirty="0">
              <a:solidFill>
                <a:srgbClr val="2A70E3"/>
              </a:solidFill>
              <a:latin typeface="PingFang SC" panose="020B0400000000000000" pitchFamily="34" charset="-122"/>
              <a:ea typeface="PingFang SC" panose="020B0400000000000000" pitchFamily="34" charset="-122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BC82AF20-7D2F-AA27-E081-0E764B7BCA18}"/>
              </a:ext>
            </a:extLst>
          </p:cNvPr>
          <p:cNvSpPr txBox="1"/>
          <p:nvPr/>
        </p:nvSpPr>
        <p:spPr>
          <a:xfrm>
            <a:off x="0" y="-142264"/>
            <a:ext cx="4833937" cy="1701556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200000"/>
              </a:lnSpc>
            </a:pPr>
            <a:r>
              <a:rPr kumimoji="1" lang="zh-CN" altLang="en-US" sz="6000" b="1" dirty="0">
                <a:solidFill>
                  <a:srgbClr val="2A70E3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开源前准备</a:t>
            </a:r>
          </a:p>
        </p:txBody>
      </p:sp>
    </p:spTree>
    <p:extLst>
      <p:ext uri="{BB962C8B-B14F-4D97-AF65-F5344CB8AC3E}">
        <p14:creationId xmlns:p14="http://schemas.microsoft.com/office/powerpoint/2010/main" val="3954291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徽标, 公司名称&#10;&#10;描述已自动生成">
            <a:extLst>
              <a:ext uri="{FF2B5EF4-FFF2-40B4-BE49-F238E27FC236}">
                <a16:creationId xmlns:a16="http://schemas.microsoft.com/office/drawing/2014/main" id="{199D924C-1C10-4CAE-5E84-89A9FBFCFA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431375" y="0"/>
            <a:ext cx="1657350" cy="1282473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BC82AF20-7D2F-AA27-E081-0E764B7BCA18}"/>
              </a:ext>
            </a:extLst>
          </p:cNvPr>
          <p:cNvSpPr txBox="1"/>
          <p:nvPr/>
        </p:nvSpPr>
        <p:spPr>
          <a:xfrm>
            <a:off x="0" y="-142264"/>
            <a:ext cx="6915150" cy="1701556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>
              <a:lnSpc>
                <a:spcPct val="200000"/>
              </a:lnSpc>
            </a:pPr>
            <a:r>
              <a:rPr kumimoji="1" lang="en-US" altLang="zh-CN" sz="6000" b="1" dirty="0">
                <a:solidFill>
                  <a:srgbClr val="2A70E3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Your Positioning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573A9F45-A89C-50B3-80D8-F998096CE438}"/>
              </a:ext>
            </a:extLst>
          </p:cNvPr>
          <p:cNvSpPr txBox="1"/>
          <p:nvPr/>
        </p:nvSpPr>
        <p:spPr>
          <a:xfrm>
            <a:off x="4723101" y="1972043"/>
            <a:ext cx="15359062" cy="882350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ct val="200000"/>
              </a:lnSpc>
            </a:pPr>
            <a:r>
              <a:rPr kumimoji="1" lang="zh-CN" altLang="en-US" sz="8800" b="1" dirty="0">
                <a:solidFill>
                  <a:srgbClr val="2A70E3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谁是你的竞品？</a:t>
            </a:r>
            <a:endParaRPr kumimoji="1" lang="en-US" altLang="zh-CN" sz="8800" b="1" dirty="0">
              <a:solidFill>
                <a:srgbClr val="2A70E3"/>
              </a:solidFill>
              <a:latin typeface="PingFang SC" panose="020B0400000000000000" pitchFamily="34" charset="-122"/>
              <a:ea typeface="PingFang SC" panose="020B0400000000000000" pitchFamily="34" charset="-122"/>
            </a:endParaRPr>
          </a:p>
          <a:p>
            <a:pPr algn="ctr">
              <a:lnSpc>
                <a:spcPct val="200000"/>
              </a:lnSpc>
            </a:pPr>
            <a:r>
              <a:rPr kumimoji="1" lang="en-US" altLang="zh-CN" sz="6000" b="1" u="sng" dirty="0">
                <a:solidFill>
                  <a:srgbClr val="2A70E3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Tagline</a:t>
            </a:r>
            <a:r>
              <a:rPr kumimoji="1" lang="zh-CN" altLang="en-US" sz="6000" b="1" u="sng" dirty="0">
                <a:solidFill>
                  <a:srgbClr val="2A70E3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的关键：简单 直接</a:t>
            </a:r>
            <a:endParaRPr kumimoji="1" lang="en-US" altLang="zh-CN" sz="6000" b="1" u="sng" dirty="0">
              <a:solidFill>
                <a:srgbClr val="2A70E3"/>
              </a:solidFill>
              <a:latin typeface="PingFang SC" panose="020B0400000000000000" pitchFamily="34" charset="-122"/>
              <a:ea typeface="PingFang SC" panose="020B0400000000000000" pitchFamily="34" charset="-122"/>
            </a:endParaRPr>
          </a:p>
          <a:p>
            <a:pPr algn="ctr">
              <a:lnSpc>
                <a:spcPct val="200000"/>
              </a:lnSpc>
            </a:pPr>
            <a:r>
              <a:rPr kumimoji="1" lang="zh-CN" altLang="en-US" sz="6000" b="1" u="sng" dirty="0">
                <a:solidFill>
                  <a:srgbClr val="2A70E3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不要害怕对标你最大的闭源对手</a:t>
            </a:r>
            <a:endParaRPr kumimoji="1" lang="en-US" altLang="zh-CN" sz="6000" b="1" u="sng" dirty="0">
              <a:solidFill>
                <a:srgbClr val="2A70E3"/>
              </a:solidFill>
              <a:latin typeface="PingFang SC" panose="020B0400000000000000" pitchFamily="34" charset="-122"/>
              <a:ea typeface="PingFang SC" panose="020B0400000000000000" pitchFamily="34" charset="-122"/>
            </a:endParaRPr>
          </a:p>
          <a:p>
            <a:pPr algn="ctr">
              <a:lnSpc>
                <a:spcPct val="200000"/>
              </a:lnSpc>
            </a:pPr>
            <a:endParaRPr kumimoji="1" lang="en-US" altLang="zh-CN" sz="6000" b="1" dirty="0">
              <a:solidFill>
                <a:srgbClr val="2A70E3"/>
              </a:solidFill>
              <a:latin typeface="PingFang SC" panose="020B0400000000000000" pitchFamily="34" charset="-122"/>
              <a:ea typeface="PingFang SC" panose="020B0400000000000000" pitchFamily="34" charset="-122"/>
            </a:endParaRPr>
          </a:p>
          <a:p>
            <a:pPr algn="ctr">
              <a:lnSpc>
                <a:spcPct val="200000"/>
              </a:lnSpc>
            </a:pPr>
            <a:endParaRPr kumimoji="1" lang="zh-CN" altLang="en-US" sz="1800" b="1" dirty="0">
              <a:solidFill>
                <a:srgbClr val="2A70E3"/>
              </a:solidFill>
              <a:latin typeface="PingFang SC" panose="020B0400000000000000" pitchFamily="34" charset="-122"/>
              <a:ea typeface="PingFang SC" panose="020B0400000000000000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80277120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图形用户界面, 文本, 应用程序, 电子邮件&#10;&#10;描述已自动生成">
            <a:extLst>
              <a:ext uri="{FF2B5EF4-FFF2-40B4-BE49-F238E27FC236}">
                <a16:creationId xmlns:a16="http://schemas.microsoft.com/office/drawing/2014/main" id="{CC43DB02-AF6A-E1C1-C06F-5925489797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2787" y="248804"/>
            <a:ext cx="11026703" cy="12706807"/>
          </a:xfrm>
          <a:prstGeom prst="rect">
            <a:avLst/>
          </a:prstGeom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1D66F42F-7A7F-6FA0-7111-A31E05C75232}"/>
              </a:ext>
            </a:extLst>
          </p:cNvPr>
          <p:cNvSpPr txBox="1"/>
          <p:nvPr/>
        </p:nvSpPr>
        <p:spPr>
          <a:xfrm>
            <a:off x="11468701" y="1419877"/>
            <a:ext cx="12468853" cy="333719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857250" indent="-857250" algn="ctr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kumimoji="1" lang="zh-CN" altLang="en-US" sz="4400" b="1" dirty="0">
                <a:solidFill>
                  <a:srgbClr val="2A70E3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找赛道内大家都用的词（潜在用户都熟悉</a:t>
            </a:r>
            <a:endParaRPr kumimoji="1" lang="en-US" altLang="zh-CN" sz="4400" b="1" dirty="0">
              <a:solidFill>
                <a:srgbClr val="2A70E3"/>
              </a:solidFill>
              <a:latin typeface="PingFang SC" panose="020B0400000000000000" pitchFamily="34" charset="-122"/>
              <a:ea typeface="PingFang SC" panose="020B0400000000000000" pitchFamily="34" charset="-122"/>
            </a:endParaRPr>
          </a:p>
          <a:p>
            <a:pPr marL="857250" indent="-857250" algn="ctr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kumimoji="1" lang="zh-CN" altLang="en-US" sz="4400" b="1" dirty="0">
                <a:solidFill>
                  <a:srgbClr val="2A70E3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找比较性</a:t>
            </a:r>
            <a:r>
              <a:rPr kumimoji="1" lang="en-US" altLang="zh-CN" sz="4400" b="1" dirty="0">
                <a:solidFill>
                  <a:srgbClr val="2A70E3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/</a:t>
            </a:r>
            <a:r>
              <a:rPr kumimoji="1" lang="zh-CN" altLang="en-US" sz="4400" b="1" dirty="0">
                <a:solidFill>
                  <a:srgbClr val="2A70E3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差异性优势</a:t>
            </a:r>
            <a:r>
              <a:rPr kumimoji="1" lang="en-US" altLang="zh-CN" sz="4400" b="1" dirty="0">
                <a:solidFill>
                  <a:srgbClr val="2A70E3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 (</a:t>
            </a:r>
            <a:r>
              <a:rPr kumimoji="1" lang="zh-CN" altLang="en-US" sz="4400" b="1" dirty="0">
                <a:solidFill>
                  <a:srgbClr val="2A70E3"/>
                </a:solidFill>
                <a:latin typeface="PingFang SC" panose="020B0400000000000000" pitchFamily="34" charset="-122"/>
                <a:ea typeface="PingFang SC" panose="020B0400000000000000" pitchFamily="34" charset="-122"/>
              </a:rPr>
              <a:t>熟悉的前提下能被记忆</a:t>
            </a:r>
            <a:endParaRPr kumimoji="1" lang="en-US" altLang="zh-CN" sz="4400" b="1" dirty="0">
              <a:solidFill>
                <a:srgbClr val="2A70E3"/>
              </a:solidFill>
              <a:latin typeface="PingFang SC" panose="020B0400000000000000" pitchFamily="34" charset="-122"/>
              <a:ea typeface="PingFang SC" panose="020B0400000000000000" pitchFamily="34" charset="-122"/>
            </a:endParaRPr>
          </a:p>
          <a:p>
            <a:pPr algn="ctr">
              <a:lnSpc>
                <a:spcPct val="200000"/>
              </a:lnSpc>
            </a:pPr>
            <a:endParaRPr kumimoji="1" lang="zh-CN" altLang="en-US" sz="2000" b="1" dirty="0">
              <a:solidFill>
                <a:srgbClr val="2A70E3"/>
              </a:solidFill>
              <a:latin typeface="PingFang SC" panose="020B0400000000000000" pitchFamily="34" charset="-122"/>
              <a:ea typeface="PingFang SC" panose="020B0400000000000000" pitchFamily="34" charset="-122"/>
            </a:endParaRPr>
          </a:p>
        </p:txBody>
      </p:sp>
      <p:pic>
        <p:nvPicPr>
          <p:cNvPr id="8" name="图片 7" descr="图形用户界面, 文本, 应用程序, 电子邮件&#10;&#10;描述已自动生成">
            <a:extLst>
              <a:ext uri="{FF2B5EF4-FFF2-40B4-BE49-F238E27FC236}">
                <a16:creationId xmlns:a16="http://schemas.microsoft.com/office/drawing/2014/main" id="{3946D995-79CF-E5DE-CC86-C503D6F6FC8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01960" y="4506189"/>
            <a:ext cx="13035594" cy="57229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978602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 主题​​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主题​​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​​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16258</TotalTime>
  <Words>1072</Words>
  <Application>Microsoft Macintosh PowerPoint</Application>
  <PresentationFormat>自定义</PresentationFormat>
  <Paragraphs>128</Paragraphs>
  <Slides>22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22</vt:i4>
      </vt:variant>
    </vt:vector>
  </HeadingPairs>
  <TitlesOfParts>
    <vt:vector size="28" baseType="lpstr">
      <vt:lpstr>Microsoft YaHei</vt:lpstr>
      <vt:lpstr>PingFang SC</vt:lpstr>
      <vt:lpstr>Arial</vt:lpstr>
      <vt:lpstr>Calibri</vt:lpstr>
      <vt:lpstr>Calibri Light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Microsoft Office User</dc:creator>
  <cp:lastModifiedBy>Yipei WEI</cp:lastModifiedBy>
  <cp:revision>141</cp:revision>
  <cp:lastPrinted>2022-04-10T11:41:29Z</cp:lastPrinted>
  <dcterms:created xsi:type="dcterms:W3CDTF">2021-05-30T08:41:24Z</dcterms:created>
  <dcterms:modified xsi:type="dcterms:W3CDTF">2024-05-07T04:45:08Z</dcterms:modified>
</cp:coreProperties>
</file>

<file path=docProps/thumbnail.jpeg>
</file>